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handoutMasterIdLst>
    <p:handoutMasterId r:id="rId42"/>
  </p:handoutMasterIdLst>
  <p:sldIdLst>
    <p:sldId id="271" r:id="rId2"/>
    <p:sldId id="314" r:id="rId3"/>
    <p:sldId id="274" r:id="rId4"/>
    <p:sldId id="327" r:id="rId5"/>
    <p:sldId id="329" r:id="rId6"/>
    <p:sldId id="330" r:id="rId7"/>
    <p:sldId id="299" r:id="rId8"/>
    <p:sldId id="336" r:id="rId9"/>
    <p:sldId id="300" r:id="rId10"/>
    <p:sldId id="324" r:id="rId11"/>
    <p:sldId id="263" r:id="rId12"/>
    <p:sldId id="323" r:id="rId13"/>
    <p:sldId id="313" r:id="rId14"/>
    <p:sldId id="337" r:id="rId15"/>
    <p:sldId id="325" r:id="rId16"/>
    <p:sldId id="316" r:id="rId17"/>
    <p:sldId id="301" r:id="rId18"/>
    <p:sldId id="281" r:id="rId19"/>
    <p:sldId id="303" r:id="rId20"/>
    <p:sldId id="304" r:id="rId21"/>
    <p:sldId id="305" r:id="rId22"/>
    <p:sldId id="306" r:id="rId23"/>
    <p:sldId id="307" r:id="rId24"/>
    <p:sldId id="308" r:id="rId25"/>
    <p:sldId id="338" r:id="rId26"/>
    <p:sldId id="339" r:id="rId27"/>
    <p:sldId id="340" r:id="rId28"/>
    <p:sldId id="341" r:id="rId29"/>
    <p:sldId id="343" r:id="rId30"/>
    <p:sldId id="345" r:id="rId31"/>
    <p:sldId id="315" r:id="rId32"/>
    <p:sldId id="326" r:id="rId33"/>
    <p:sldId id="347" r:id="rId34"/>
    <p:sldId id="348" r:id="rId35"/>
    <p:sldId id="349" r:id="rId36"/>
    <p:sldId id="350" r:id="rId37"/>
    <p:sldId id="351" r:id="rId38"/>
    <p:sldId id="353" r:id="rId39"/>
    <p:sldId id="334" r:id="rId40"/>
  </p:sldIdLst>
  <p:sldSz cx="9144000" cy="6858000" type="screen4x3"/>
  <p:notesSz cx="7010400" cy="92964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093" autoAdjust="0"/>
  </p:normalViewPr>
  <p:slideViewPr>
    <p:cSldViewPr>
      <p:cViewPr varScale="1">
        <p:scale>
          <a:sx n="43" d="100"/>
          <a:sy n="43" d="100"/>
        </p:scale>
        <p:origin x="-1930" y="-77"/>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604" cy="46534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159" y="0"/>
            <a:ext cx="3038604" cy="465341"/>
          </a:xfrm>
          <a:prstGeom prst="rect">
            <a:avLst/>
          </a:prstGeom>
        </p:spPr>
        <p:txBody>
          <a:bodyPr vert="horz" lIns="91440" tIns="45720" rIns="91440" bIns="45720" rtlCol="0"/>
          <a:lstStyle>
            <a:lvl1pPr algn="r">
              <a:defRPr sz="1200"/>
            </a:lvl1pPr>
          </a:lstStyle>
          <a:p>
            <a:fld id="{AF9DECDD-7357-436D-A3AB-514404459462}" type="datetimeFigureOut">
              <a:rPr lang="en-US" smtClean="0"/>
              <a:pPr/>
              <a:t>12/30/2013</a:t>
            </a:fld>
            <a:endParaRPr lang="en-US"/>
          </a:p>
        </p:txBody>
      </p:sp>
      <p:sp>
        <p:nvSpPr>
          <p:cNvPr id="4" name="Footer Placeholder 3"/>
          <p:cNvSpPr>
            <a:spLocks noGrp="1"/>
          </p:cNvSpPr>
          <p:nvPr>
            <p:ph type="ftr" sz="quarter" idx="2"/>
          </p:nvPr>
        </p:nvSpPr>
        <p:spPr>
          <a:xfrm>
            <a:off x="1" y="8829573"/>
            <a:ext cx="3038604" cy="46534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159" y="8829573"/>
            <a:ext cx="3038604" cy="465340"/>
          </a:xfrm>
          <a:prstGeom prst="rect">
            <a:avLst/>
          </a:prstGeom>
        </p:spPr>
        <p:txBody>
          <a:bodyPr vert="horz" lIns="91440" tIns="45720" rIns="91440" bIns="45720" rtlCol="0" anchor="b"/>
          <a:lstStyle>
            <a:lvl1pPr algn="r">
              <a:defRPr sz="1200"/>
            </a:lvl1pPr>
          </a:lstStyle>
          <a:p>
            <a:fld id="{8132330A-669D-4998-A8D0-20F7E072439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1440" tIns="45720" rIns="91440" bIns="45720" rtlCol="0"/>
          <a:lstStyle>
            <a:lvl1pPr algn="r">
              <a:defRPr sz="1200"/>
            </a:lvl1pPr>
          </a:lstStyle>
          <a:p>
            <a:fld id="{895335F3-CCD1-4018-A5CA-6EC2E7CA5D21}" type="datetimeFigureOut">
              <a:rPr lang="en-US" smtClean="0"/>
              <a:pPr/>
              <a:t>12/30/2013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6"/>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1440" tIns="45720" rIns="91440" bIns="45720" rtlCol="0" anchor="b"/>
          <a:lstStyle>
            <a:lvl1pPr algn="r">
              <a:defRPr sz="1200"/>
            </a:lvl1pPr>
          </a:lstStyle>
          <a:p>
            <a:fld id="{97A1E5FB-42C6-41B2-9336-4D57B4E61B1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lIns="91428" tIns="45714" rIns="91428" bIns="45714"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Hi everyone, thank you for</a:t>
            </a:r>
            <a:r>
              <a:rPr lang="en-US" baseline="0" dirty="0" smtClean="0"/>
              <a:t> joining us again.  Today will be going over the second lesson in Module 2: Using Skill Assessments &amp; Career Pathway Planning.  Before you complete this module lesson, you should have already completed the LMI Fundamentals module and Lesson 1 of this module. If not, please do so now before continuing.</a:t>
            </a:r>
            <a:endParaRPr lang="en-US" dirty="0" smtClean="0"/>
          </a:p>
          <a:p>
            <a:pPr eaLnBrk="1" hangingPunct="1">
              <a:spcBef>
                <a:spcPct val="0"/>
              </a:spcBef>
            </a:pPr>
            <a:endParaRPr lang="en-US" dirty="0" smtClean="0">
              <a:latin typeface="Arial" pitchFamily="34" charset="0"/>
            </a:endParaRPr>
          </a:p>
        </p:txBody>
      </p:sp>
      <p:sp>
        <p:nvSpPr>
          <p:cNvPr id="20484" name="Slide Number Placeholder 3"/>
          <p:cNvSpPr>
            <a:spLocks noGrp="1"/>
          </p:cNvSpPr>
          <p:nvPr>
            <p:ph type="sldNum" sz="quarter" idx="5"/>
          </p:nvPr>
        </p:nvSpPr>
        <p:spPr bwMode="auto">
          <a:ln>
            <a:miter lim="800000"/>
            <a:headEnd/>
            <a:tailEnd/>
          </a:ln>
        </p:spPr>
        <p:txBody>
          <a:bodyPr wrap="square" lIns="91428" tIns="45714" rIns="91428" bIns="45714" numCol="1" anchorCtr="0" compatLnSpc="1">
            <a:prstTxWarp prst="textNoShape">
              <a:avLst/>
            </a:prstTxWarp>
          </a:bodyPr>
          <a:lstStyle/>
          <a:p>
            <a:pPr fontAlgn="base">
              <a:spcBef>
                <a:spcPct val="0"/>
              </a:spcBef>
              <a:spcAft>
                <a:spcPct val="0"/>
              </a:spcAft>
              <a:defRPr/>
            </a:pPr>
            <a:fld id="{B8F68667-EBE7-4E7B-BB50-BB76B39021BA}"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WorkKeys</a:t>
            </a:r>
            <a:r>
              <a:rPr lang="en-US" baseline="30000" dirty="0" smtClean="0"/>
              <a:t>®</a:t>
            </a:r>
            <a:r>
              <a:rPr lang="en-US" dirty="0" smtClean="0"/>
              <a:t> is a job skills assessment system that helps employers select, hire, train, develop, and retain a high-performance workforce.</a:t>
            </a:r>
          </a:p>
          <a:p>
            <a:endParaRPr lang="en-US" dirty="0" smtClean="0"/>
          </a:p>
          <a:p>
            <a:r>
              <a:rPr lang="en-US" dirty="0" smtClean="0"/>
              <a:t>Taking WorkKeys tests is an important first step to prepare for education, training, or a career. WorkKeys scores help you compare your skills to the skills real jobs require.  The skills can be measured from remedial level to a professional level grade in applied mathematics, locating</a:t>
            </a:r>
            <a:r>
              <a:rPr lang="en-US" baseline="0" dirty="0" smtClean="0"/>
              <a:t> information, and reading for information.</a:t>
            </a:r>
            <a:endParaRPr lang="en-US" dirty="0" smtClean="0"/>
          </a:p>
          <a:p>
            <a:endParaRPr lang="en-US" dirty="0" smtClean="0"/>
          </a:p>
          <a:p>
            <a:r>
              <a:rPr lang="en-US" dirty="0" smtClean="0"/>
              <a:t>WorkKeys test questions are based on situations in the everyday work world. Employers across the country are requiring the WorkKeys assessments or recommending the National Career Readiness Certificate. These scores help employers choose the most qualified candidates for their job</a:t>
            </a:r>
            <a:r>
              <a:rPr lang="en-US" baseline="0" dirty="0" smtClean="0"/>
              <a:t> vacancies</a:t>
            </a:r>
            <a:r>
              <a:rPr lang="en-US" dirty="0" smtClean="0"/>
              <a:t>.</a:t>
            </a:r>
          </a:p>
          <a:p>
            <a:endParaRPr lang="en-US" dirty="0" smtClean="0"/>
          </a:p>
          <a:p>
            <a:r>
              <a:rPr lang="en-US" dirty="0" smtClean="0"/>
              <a:t>Occupations are assigned WorkKeys</a:t>
            </a:r>
            <a:r>
              <a:rPr lang="en-US" baseline="0" dirty="0" smtClean="0"/>
              <a:t> scores so a job seeker will be able to sort through the 800+ SOC code occupations out there to find the ones that make the most sense for them.</a:t>
            </a:r>
            <a:endParaRPr lang="en-US" dirty="0" smtClean="0"/>
          </a:p>
          <a:p>
            <a:endParaRPr lang="en-US" dirty="0"/>
          </a:p>
        </p:txBody>
      </p:sp>
      <p:sp>
        <p:nvSpPr>
          <p:cNvPr id="4" name="Slide Number Placeholder 3"/>
          <p:cNvSpPr>
            <a:spLocks noGrp="1"/>
          </p:cNvSpPr>
          <p:nvPr>
            <p:ph type="sldNum" sz="quarter" idx="10"/>
          </p:nvPr>
        </p:nvSpPr>
        <p:spPr/>
        <p:txBody>
          <a:bodyPr/>
          <a:lstStyle/>
          <a:p>
            <a:fld id="{97A1E5FB-42C6-41B2-9336-4D57B4E61B1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latin typeface="Calibri" pitchFamily="34" charset="0"/>
              </a:rPr>
              <a:t>For jobseekers</a:t>
            </a:r>
            <a:r>
              <a:rPr lang="en-US" baseline="0" dirty="0" smtClean="0">
                <a:latin typeface="Calibri" pitchFamily="34" charset="0"/>
              </a:rPr>
              <a:t> </a:t>
            </a:r>
            <a:r>
              <a:rPr lang="en-US" dirty="0" smtClean="0">
                <a:latin typeface="Calibri" pitchFamily="34" charset="0"/>
              </a:rPr>
              <a:t>who are not quite sure of their transferable skills or what they would like to do in the future, O*Net Online has a set of Career Exploration</a:t>
            </a:r>
            <a:r>
              <a:rPr lang="en-US" baseline="0" dirty="0" smtClean="0">
                <a:latin typeface="Calibri" pitchFamily="34" charset="0"/>
              </a:rPr>
              <a:t> Tools available on their website.  </a:t>
            </a:r>
            <a:r>
              <a:rPr lang="en-US" dirty="0" smtClean="0">
                <a:latin typeface="Calibri" pitchFamily="34" charset="0"/>
              </a:rPr>
              <a:t>These tools enable individuals to transition</a:t>
            </a:r>
            <a:r>
              <a:rPr lang="en-US" baseline="0" dirty="0" smtClean="0">
                <a:latin typeface="Calibri" pitchFamily="34" charset="0"/>
              </a:rPr>
              <a:t> from assessing their interests, work values, and abilities to matching their job skills with the requirements of occupations in their local labor market.  Two of these profilers are available to print off and complete wherever, allowing the job seeker to complete the profile more accurately since they can take their time and really think through their answers.</a:t>
            </a:r>
          </a:p>
          <a:p>
            <a:endParaRPr lang="en-US" baseline="0" dirty="0" smtClean="0">
              <a:latin typeface="Calibri" pitchFamily="34" charset="0"/>
            </a:endParaRPr>
          </a:p>
          <a:p>
            <a:r>
              <a:rPr lang="en-US" dirty="0" smtClean="0">
                <a:latin typeface="Calibri" pitchFamily="34" charset="0"/>
              </a:rPr>
              <a:t>There are basically three types of O*NET Career Exploration Tools</a:t>
            </a:r>
          </a:p>
          <a:p>
            <a:pPr>
              <a:buFont typeface="Arial" pitchFamily="34" charset="0"/>
              <a:buChar char="•"/>
            </a:pPr>
            <a:r>
              <a:rPr lang="en-US" dirty="0" smtClean="0">
                <a:latin typeface="Calibri" pitchFamily="34" charset="0"/>
              </a:rPr>
              <a:t>Interest Profiler looks</a:t>
            </a:r>
            <a:r>
              <a:rPr lang="en-US" baseline="0" dirty="0" smtClean="0">
                <a:latin typeface="Calibri" pitchFamily="34" charset="0"/>
              </a:rPr>
              <a:t> into what the job seeker has an interest in when it comes to choosing a career path.</a:t>
            </a:r>
            <a:endParaRPr lang="en-US" dirty="0" smtClean="0">
              <a:latin typeface="Calibri" pitchFamily="34" charset="0"/>
            </a:endParaRPr>
          </a:p>
          <a:p>
            <a:pPr>
              <a:buFont typeface="Arial" pitchFamily="34" charset="0"/>
              <a:buChar char="•"/>
            </a:pPr>
            <a:r>
              <a:rPr lang="en-US" dirty="0" smtClean="0">
                <a:latin typeface="Calibri" pitchFamily="34" charset="0"/>
              </a:rPr>
              <a:t>Work Importance Locator/Profiler which is designed to help an individual identify his or her work values and</a:t>
            </a:r>
            <a:r>
              <a:rPr lang="en-US" baseline="0" dirty="0" smtClean="0">
                <a:latin typeface="Calibri" pitchFamily="34" charset="0"/>
              </a:rPr>
              <a:t> </a:t>
            </a:r>
            <a:r>
              <a:rPr lang="en-US" dirty="0" smtClean="0">
                <a:latin typeface="Calibri" pitchFamily="34" charset="0"/>
              </a:rPr>
              <a:t>what is personally important to them in a job,</a:t>
            </a:r>
            <a:r>
              <a:rPr lang="en-US" baseline="0" dirty="0" smtClean="0">
                <a:latin typeface="Calibri" pitchFamily="34" charset="0"/>
              </a:rPr>
              <a:t> and;</a:t>
            </a:r>
            <a:endParaRPr lang="en-US" dirty="0" smtClean="0">
              <a:latin typeface="Calibri" pitchFamily="34" charset="0"/>
            </a:endParaRPr>
          </a:p>
          <a:p>
            <a:pPr>
              <a:buFont typeface="Arial" pitchFamily="34" charset="0"/>
              <a:buChar char="•"/>
            </a:pPr>
            <a:r>
              <a:rPr lang="en-US" dirty="0" smtClean="0">
                <a:latin typeface="Calibri" pitchFamily="34" charset="0"/>
              </a:rPr>
              <a:t>The Ability Profiler which is designed to help an individual identify his or her work-related abilities. </a:t>
            </a:r>
          </a:p>
          <a:p>
            <a:endParaRPr lang="en-US" dirty="0"/>
          </a:p>
        </p:txBody>
      </p:sp>
      <p:sp>
        <p:nvSpPr>
          <p:cNvPr id="4" name="Slide Number Placeholder 3"/>
          <p:cNvSpPr>
            <a:spLocks noGrp="1"/>
          </p:cNvSpPr>
          <p:nvPr>
            <p:ph type="sldNum" sz="quarter" idx="10"/>
          </p:nvPr>
        </p:nvSpPr>
        <p:spPr/>
        <p:txBody>
          <a:bodyPr/>
          <a:lstStyle/>
          <a:p>
            <a:fld id="{97A1E5FB-42C6-41B2-9336-4D57B4E61B1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assessment tools are available to download from the O*Net Online Resource</a:t>
            </a:r>
            <a:r>
              <a:rPr lang="en-US" baseline="0" dirty="0" smtClean="0"/>
              <a:t> Center and can be stored on any computer or printed off.  These tools are also integrated into other career planning tools like MissouriConnections.org.</a:t>
            </a:r>
            <a:endParaRPr lang="en-US" dirty="0"/>
          </a:p>
        </p:txBody>
      </p:sp>
      <p:sp>
        <p:nvSpPr>
          <p:cNvPr id="4" name="Slide Number Placeholder 3"/>
          <p:cNvSpPr>
            <a:spLocks noGrp="1"/>
          </p:cNvSpPr>
          <p:nvPr>
            <p:ph type="sldNum" sz="quarter" idx="10"/>
          </p:nvPr>
        </p:nvSpPr>
        <p:spPr/>
        <p:txBody>
          <a:bodyPr/>
          <a:lstStyle/>
          <a:p>
            <a:fld id="{97A1E5FB-42C6-41B2-9336-4D57B4E61B1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Career</a:t>
            </a:r>
            <a:r>
              <a:rPr lang="en-US" baseline="0" dirty="0" smtClean="0"/>
              <a:t> Interest Profiler will help you connect your interests to work you may like to do.</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7A1E5FB-42C6-41B2-9336-4D57B4E61B1C}"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a:t>
            </a:r>
            <a:r>
              <a:rPr lang="en-US" baseline="0" dirty="0" smtClean="0"/>
              <a:t> is an example of a Career Interest Profiler results sheet.  You can sort your interest results along with your job zone classification and obtain a concise list of occupations that match both your interests and abilities.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97A1E5FB-42C6-41B2-9336-4D57B4E61B1C}"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good source of career assessment tools is missouriconnections.org.  When you log in to the Missouriconnections.org website,</a:t>
            </a:r>
            <a:r>
              <a:rPr lang="en-US" baseline="0" dirty="0" smtClean="0"/>
              <a:t> w</a:t>
            </a:r>
            <a:r>
              <a:rPr lang="en-US" dirty="0" smtClean="0"/>
              <a:t>e can see the</a:t>
            </a:r>
            <a:r>
              <a:rPr lang="en-US" baseline="0" dirty="0" smtClean="0"/>
              <a:t> website’s assessment links.  There are a variety of assessment tools that a job seeker can take and store to their profile within the site.  Some tools that we’re more familiar with on this site are the O*Net Interest Profiler which we just mentioned, and the COPS system of assessments.</a:t>
            </a:r>
          </a:p>
          <a:p>
            <a:endParaRPr lang="en-US" baseline="0" dirty="0" smtClean="0"/>
          </a:p>
          <a:p>
            <a:r>
              <a:rPr lang="en-US" baseline="0" dirty="0" smtClean="0"/>
              <a:t>Once the job seekers has the results from these assessments and the others that we mentioned they will be able to come to you more self-aware of their interests and abilities, and will have a more narrowed search for what they are looking for in regards to re-employment.</a:t>
            </a:r>
            <a:endParaRPr lang="en-US" dirty="0"/>
          </a:p>
        </p:txBody>
      </p:sp>
      <p:sp>
        <p:nvSpPr>
          <p:cNvPr id="4" name="Slide Number Placeholder 3"/>
          <p:cNvSpPr>
            <a:spLocks noGrp="1"/>
          </p:cNvSpPr>
          <p:nvPr>
            <p:ph type="sldNum" sz="quarter" idx="10"/>
          </p:nvPr>
        </p:nvSpPr>
        <p:spPr/>
        <p:txBody>
          <a:bodyPr/>
          <a:lstStyle/>
          <a:p>
            <a:fld id="{97A1E5FB-42C6-41B2-9336-4D57B4E61B1C}"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are the website links</a:t>
            </a:r>
            <a:r>
              <a:rPr lang="en-US" baseline="0" dirty="0" smtClean="0"/>
              <a:t> to the LMI Data tools that we walked through in Step 3 of the Four Step Aid to Assisting Job Seekers.  Please feel free to pause the webinar here and practice using these data tools yourself.  Otherwise make note of them and continue on to finish the lesson.</a:t>
            </a:r>
            <a:endParaRPr lang="en-US" dirty="0" smtClean="0"/>
          </a:p>
          <a:p>
            <a:endParaRPr lang="en-US" dirty="0"/>
          </a:p>
        </p:txBody>
      </p:sp>
      <p:sp>
        <p:nvSpPr>
          <p:cNvPr id="4" name="Slide Number Placeholder 3"/>
          <p:cNvSpPr>
            <a:spLocks noGrp="1"/>
          </p:cNvSpPr>
          <p:nvPr>
            <p:ph type="sldNum" sz="quarter" idx="10"/>
          </p:nvPr>
        </p:nvSpPr>
        <p:spPr/>
        <p:txBody>
          <a:bodyPr/>
          <a:lstStyle/>
          <a:p>
            <a:fld id="{97A1E5FB-42C6-41B2-9336-4D57B4E61B1C}"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last step of the process is the occupation</a:t>
            </a:r>
            <a:r>
              <a:rPr lang="en-US" baseline="0" dirty="0" smtClean="0"/>
              <a:t> selection for our job seeker and understanding what needs to be done to gain employment.  Now we can look through the Career exploration sites to determine what industry and occupation Robert should work in, what skills and training he may need for his occupation to be up-to-date, and Missouri specific information about his opportunities.</a:t>
            </a:r>
            <a:endParaRPr lang="en-US" dirty="0"/>
          </a:p>
        </p:txBody>
      </p:sp>
      <p:sp>
        <p:nvSpPr>
          <p:cNvPr id="4" name="Slide Number Placeholder 3"/>
          <p:cNvSpPr>
            <a:spLocks noGrp="1"/>
          </p:cNvSpPr>
          <p:nvPr>
            <p:ph type="sldNum" sz="quarter" idx="10"/>
          </p:nvPr>
        </p:nvSpPr>
        <p:spPr/>
        <p:txBody>
          <a:bodyPr/>
          <a:lstStyle/>
          <a:p>
            <a:fld id="{97A1E5FB-42C6-41B2-9336-4D57B4E61B1C}"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bwMode="auto">
          <a:xfrm>
            <a:off x="701202" y="4416114"/>
            <a:ext cx="5607998" cy="4182419"/>
          </a:xfrm>
          <a:prstGeom prst="rect">
            <a:avLst/>
          </a:prstGeom>
          <a:noFill/>
          <a:ln>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libri" pitchFamily="34" charset="0"/>
              </a:rPr>
              <a:t>Now in order to best approach this case study,</a:t>
            </a:r>
            <a:r>
              <a:rPr lang="en-US" baseline="0" dirty="0" smtClean="0">
                <a:latin typeface="Calibri" pitchFamily="34" charset="0"/>
              </a:rPr>
              <a:t> we must answer the following question: </a:t>
            </a:r>
            <a:r>
              <a:rPr lang="en-US" sz="1200" b="1" dirty="0" smtClean="0">
                <a:solidFill>
                  <a:schemeClr val="tx1"/>
                </a:solidFill>
                <a:latin typeface="Calibri" pitchFamily="34" charset="0"/>
              </a:rPr>
              <a:t>What  high-demand occupations require similar skills and education to those held by a production supervisor in an beverage manufacturing industry?  </a:t>
            </a:r>
            <a:r>
              <a:rPr lang="en-US" sz="1200" b="0" dirty="0" smtClean="0">
                <a:solidFill>
                  <a:schemeClr val="tx1"/>
                </a:solidFill>
                <a:latin typeface="Calibri" pitchFamily="34" charset="0"/>
              </a:rPr>
              <a:t>To</a:t>
            </a:r>
            <a:r>
              <a:rPr lang="en-US" sz="1200" b="0" baseline="0" dirty="0" smtClean="0">
                <a:solidFill>
                  <a:schemeClr val="tx1"/>
                </a:solidFill>
                <a:latin typeface="Calibri" pitchFamily="34" charset="0"/>
              </a:rPr>
              <a:t> answer this we need to create a skills profile for our customer, pair it with similar occupations, see if there is any demand, and whether or not they have the educational requirements to gain employment or where they can go to achieve it.</a:t>
            </a:r>
            <a:endParaRPr lang="en-US" sz="1200" b="1" dirty="0" smtClean="0">
              <a:solidFill>
                <a:schemeClr val="tx1"/>
              </a:solidFill>
              <a:latin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FFFFFF"/>
              </a:solidFill>
            </a:endParaRPr>
          </a:p>
          <a:p>
            <a:r>
              <a:rPr lang="en-US" dirty="0" smtClean="0">
                <a:latin typeface="Calibri" pitchFamily="34" charset="0"/>
              </a:rPr>
              <a:t>A little background on what we can expect</a:t>
            </a:r>
            <a:r>
              <a:rPr lang="en-US" baseline="0" dirty="0" smtClean="0">
                <a:latin typeface="Calibri" pitchFamily="34" charset="0"/>
              </a:rPr>
              <a:t> to see when we are operating in O*Net Online.  As we mentioned earlier, the occupations are classified by a SOC code.  Each occupation listed has a brief description of the job and its main duties.  Each occupation will then have specific lists of the following: </a:t>
            </a:r>
            <a:r>
              <a:rPr lang="en-US" b="1" dirty="0" smtClean="0"/>
              <a:t>Skills</a:t>
            </a:r>
            <a:r>
              <a:rPr lang="en-US" b="0" dirty="0" smtClean="0"/>
              <a:t>,</a:t>
            </a:r>
            <a:r>
              <a:rPr lang="en-US" b="0" baseline="0" dirty="0" smtClean="0"/>
              <a:t> </a:t>
            </a:r>
            <a:r>
              <a:rPr lang="en-US" dirty="0" smtClean="0"/>
              <a:t>both </a:t>
            </a:r>
            <a:r>
              <a:rPr lang="en-US" b="1" dirty="0" smtClean="0"/>
              <a:t>Basic Skills</a:t>
            </a:r>
            <a:r>
              <a:rPr lang="en-US" dirty="0" smtClean="0"/>
              <a:t> and </a:t>
            </a:r>
            <a:r>
              <a:rPr lang="en-US" b="1" dirty="0" smtClean="0"/>
              <a:t>Cross-Functional Skills</a:t>
            </a:r>
            <a:r>
              <a:rPr lang="en-US" b="0" dirty="0" smtClean="0"/>
              <a:t>.</a:t>
            </a:r>
            <a:endParaRPr lang="en-US" dirty="0" smtClean="0"/>
          </a:p>
          <a:p>
            <a:r>
              <a:rPr lang="en-US" dirty="0" smtClean="0"/>
              <a:t> </a:t>
            </a:r>
          </a:p>
          <a:p>
            <a:r>
              <a:rPr lang="en-US" b="0" dirty="0" smtClean="0"/>
              <a:t>Also mentioned are the </a:t>
            </a:r>
            <a:r>
              <a:rPr lang="en-US" b="1" dirty="0" smtClean="0"/>
              <a:t>Work Context</a:t>
            </a:r>
            <a:r>
              <a:rPr lang="en-US" dirty="0" smtClean="0"/>
              <a:t>, </a:t>
            </a:r>
            <a:r>
              <a:rPr lang="en-US" baseline="0" dirty="0" smtClean="0"/>
              <a:t>as well as the </a:t>
            </a:r>
            <a:r>
              <a:rPr lang="en-US" b="1" dirty="0" smtClean="0"/>
              <a:t>Experience and Training</a:t>
            </a:r>
            <a:r>
              <a:rPr lang="en-US" b="0" baseline="0" dirty="0" smtClean="0"/>
              <a:t> which are the </a:t>
            </a:r>
            <a:r>
              <a:rPr lang="en-US" dirty="0" smtClean="0"/>
              <a:t>Five "Job Zones" that distinguish the levels of education and training connected to occupations.</a:t>
            </a:r>
          </a:p>
          <a:p>
            <a:endParaRPr lang="en-US" dirty="0" smtClean="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user interface for the O*Net Online home</a:t>
            </a:r>
            <a:r>
              <a:rPr lang="en-US" baseline="0" dirty="0" smtClean="0"/>
              <a:t> page.  The easiest way to find occupations is to go through the </a:t>
            </a:r>
            <a:r>
              <a:rPr lang="en-US" b="1" baseline="0" dirty="0" smtClean="0"/>
              <a:t>(*)</a:t>
            </a:r>
            <a:r>
              <a:rPr lang="en-US" baseline="0" dirty="0" smtClean="0"/>
              <a:t> occupation quick search tool at the top of the page. If you are looking for a grouping of occupations, you may </a:t>
            </a:r>
            <a:r>
              <a:rPr lang="en-US" b="1" baseline="0" dirty="0" smtClean="0"/>
              <a:t>(*)</a:t>
            </a:r>
            <a:r>
              <a:rPr lang="en-US" baseline="0" dirty="0" smtClean="0"/>
              <a:t> also choose one of the families within the drop down menu located here.</a:t>
            </a:r>
          </a:p>
          <a:p>
            <a:endParaRPr lang="en-US" baseline="0" dirty="0" smtClean="0"/>
          </a:p>
          <a:p>
            <a:r>
              <a:rPr lang="en-US" baseline="0" dirty="0" smtClean="0"/>
              <a:t>There are other methods of searching within O*Net.  We’ll go through a skills search for occupations shortly, but there is also the useful Crosswalk search function.  For example, you can choose military occupations within the drop down menu and search by the official military title they had while working there.  O*Net will then produce a set of occupations that closely match either the main task of the occupation or the same KSAs.  This function in O*Net provides a common language application across other sites.</a:t>
            </a:r>
          </a:p>
          <a:p>
            <a:endParaRPr lang="en-US" baseline="0" dirty="0" smtClean="0"/>
          </a:p>
          <a:p>
            <a:r>
              <a:rPr lang="en-US" baseline="0" dirty="0" smtClean="0"/>
              <a:t>Now we’ll see what we can find for Robert’s production supervisor position.</a:t>
            </a:r>
            <a:endParaRPr lang="en-US" dirty="0"/>
          </a:p>
        </p:txBody>
      </p:sp>
      <p:sp>
        <p:nvSpPr>
          <p:cNvPr id="4" name="Slide Number Placeholder 3"/>
          <p:cNvSpPr>
            <a:spLocks noGrp="1"/>
          </p:cNvSpPr>
          <p:nvPr>
            <p:ph type="sldNum" sz="quarter" idx="10"/>
          </p:nvPr>
        </p:nvSpPr>
        <p:spPr/>
        <p:txBody>
          <a:bodyPr/>
          <a:lstStyle/>
          <a:p>
            <a:fld id="{97A1E5FB-42C6-41B2-9336-4D57B4E61B1C}"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Today we</a:t>
            </a:r>
            <a:r>
              <a:rPr lang="en-US" baseline="0" dirty="0" smtClean="0">
                <a:latin typeface="Arial" pitchFamily="34" charset="0"/>
              </a:rPr>
              <a:t> will be covering Lesson 2: Skill Assessments and Career Exploration Tools.  We will be going over the final two steps of the Four Steps  to Assist Job Seekers we began in lesson 1 using some LMI tools that allow for more detailed occupational analysis.</a:t>
            </a:r>
            <a:endParaRPr lang="en-US" b="1"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the list matching</a:t>
            </a:r>
            <a:r>
              <a:rPr lang="en-US" baseline="0" dirty="0" smtClean="0"/>
              <a:t> the title we entered.  The titles are sorted by relevance to the source, and first-line supervisors/managers of production and operating workers’ description best fits what Robert was doing while employed at the company.  We’ll click on that hyperlink and see more about the occupation.</a:t>
            </a:r>
          </a:p>
          <a:p>
            <a:endParaRPr lang="en-US" baseline="0" dirty="0" smtClean="0"/>
          </a:p>
          <a:p>
            <a:r>
              <a:rPr lang="en-US" baseline="0" dirty="0" smtClean="0"/>
              <a:t>Quick note, you will see there is a green leaf located next to our occupation and other occupations in the list as well as a sun icon.  The green leaf indicates that an occupation meets “green” efficiency standards set forth by O*Net and would be included in a green production industry.  The sun icon is for those occupations that have a better than average outlook for employment.  </a:t>
            </a:r>
            <a:endParaRPr lang="en-US" dirty="0"/>
          </a:p>
        </p:txBody>
      </p:sp>
      <p:sp>
        <p:nvSpPr>
          <p:cNvPr id="4" name="Slide Number Placeholder 3"/>
          <p:cNvSpPr>
            <a:spLocks noGrp="1"/>
          </p:cNvSpPr>
          <p:nvPr>
            <p:ph type="sldNum" sz="quarter" idx="10"/>
          </p:nvPr>
        </p:nvSpPr>
        <p:spPr/>
        <p:txBody>
          <a:bodyPr/>
          <a:lstStyle/>
          <a:p>
            <a:fld id="{97A1E5FB-42C6-41B2-9336-4D57B4E61B1C}"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can see here the basic</a:t>
            </a:r>
            <a:r>
              <a:rPr lang="en-US" baseline="0" dirty="0" smtClean="0"/>
              <a:t> description of our occupation beneath the title.  This is important to read, because while it may seem simple, many times occupations may be misclassified.  We want to make sure we are looking at the correct occupation for Robert and all of our job seekers.  Since we are trying to answer the question of: </a:t>
            </a:r>
            <a:r>
              <a:rPr lang="en-US" sz="1200" b="1" dirty="0" smtClean="0">
                <a:solidFill>
                  <a:schemeClr val="tx1"/>
                </a:solidFill>
                <a:latin typeface="Calibri" pitchFamily="34" charset="0"/>
              </a:rPr>
              <a:t>What  high-demand occupations require similar skills and education to those of a  production supervisor in the beverage manufacturing industry?</a:t>
            </a:r>
            <a:r>
              <a:rPr lang="en-US" sz="1200" b="0" baseline="0" dirty="0" smtClean="0">
                <a:solidFill>
                  <a:schemeClr val="tx1"/>
                </a:solidFill>
                <a:latin typeface="+mn-lt"/>
              </a:rPr>
              <a:t> We need to focus on the skills portion of the occupational information.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solidFill>
                <a:schemeClr val="tx1"/>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chemeClr val="tx1"/>
                </a:solidFill>
                <a:latin typeface="+mn-lt"/>
              </a:rPr>
              <a:t>There are 10 basic and advanced skills that are typically required to be a first-line supervisor/manager of production and operating workers.  Now we can run a skills search and see which occupations are similar.</a:t>
            </a:r>
            <a:endParaRPr lang="en-US" sz="1200" b="1" dirty="0" smtClean="0">
              <a:solidFill>
                <a:srgbClr val="FFFFFF"/>
              </a:solidFill>
            </a:endParaRPr>
          </a:p>
        </p:txBody>
      </p:sp>
      <p:sp>
        <p:nvSpPr>
          <p:cNvPr id="4" name="Slide Number Placeholder 3"/>
          <p:cNvSpPr>
            <a:spLocks noGrp="1"/>
          </p:cNvSpPr>
          <p:nvPr>
            <p:ph type="sldNum" sz="quarter" idx="10"/>
          </p:nvPr>
        </p:nvSpPr>
        <p:spPr/>
        <p:txBody>
          <a:bodyPr/>
          <a:lstStyle/>
          <a:p>
            <a:fld id="{97A1E5FB-42C6-41B2-9336-4D57B4E61B1C}"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complete a skills search you can either access it from the home page or within</a:t>
            </a:r>
            <a:r>
              <a:rPr lang="en-US" baseline="0" dirty="0" smtClean="0"/>
              <a:t> the occupation.</a:t>
            </a:r>
            <a:r>
              <a:rPr lang="en-US" dirty="0" smtClean="0"/>
              <a:t> Simply</a:t>
            </a:r>
            <a:r>
              <a:rPr lang="en-US" baseline="0" dirty="0" smtClean="0"/>
              <a:t> activate the Advanced Search drop-down menu and select skills search.</a:t>
            </a:r>
            <a:endParaRPr lang="en-US" dirty="0"/>
          </a:p>
        </p:txBody>
      </p:sp>
      <p:sp>
        <p:nvSpPr>
          <p:cNvPr id="4" name="Slide Number Placeholder 3"/>
          <p:cNvSpPr>
            <a:spLocks noGrp="1"/>
          </p:cNvSpPr>
          <p:nvPr>
            <p:ph type="sldNum" sz="quarter" idx="10"/>
          </p:nvPr>
        </p:nvSpPr>
        <p:spPr/>
        <p:txBody>
          <a:bodyPr/>
          <a:lstStyle/>
          <a:p>
            <a:fld id="{97A1E5FB-42C6-41B2-9336-4D57B4E61B1C}"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Select</a:t>
            </a:r>
            <a:r>
              <a:rPr lang="en-US" baseline="0" dirty="0" smtClean="0"/>
              <a:t> the  boxes of all ten of the skills that first-line supervisors/managers of production and operating workers possessed and we will see what other occupations have all or many of the same skills required for employment.</a:t>
            </a:r>
            <a:endParaRPr lang="en-US" dirty="0"/>
          </a:p>
        </p:txBody>
      </p:sp>
      <p:sp>
        <p:nvSpPr>
          <p:cNvPr id="4" name="Slide Number Placeholder 3"/>
          <p:cNvSpPr>
            <a:spLocks noGrp="1"/>
          </p:cNvSpPr>
          <p:nvPr>
            <p:ph type="sldNum" sz="quarter" idx="10"/>
          </p:nvPr>
        </p:nvSpPr>
        <p:spPr/>
        <p:txBody>
          <a:bodyPr/>
          <a:lstStyle/>
          <a:p>
            <a:fld id="{97A1E5FB-42C6-41B2-9336-4D57B4E61B1C}"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occupations are populated</a:t>
            </a:r>
            <a:r>
              <a:rPr lang="en-US" baseline="0" dirty="0" smtClean="0"/>
              <a:t> and listed in descending order </a:t>
            </a:r>
            <a:r>
              <a:rPr lang="en-US" b="1" baseline="0" dirty="0" smtClean="0"/>
              <a:t>(*)</a:t>
            </a:r>
            <a:r>
              <a:rPr lang="en-US" baseline="0" dirty="0" smtClean="0"/>
              <a:t> by the number of skills matched and then by their job zone classification. </a:t>
            </a:r>
            <a:r>
              <a:rPr lang="en-US" dirty="0" smtClean="0"/>
              <a:t> </a:t>
            </a:r>
            <a:r>
              <a:rPr lang="en-US" baseline="0" dirty="0" smtClean="0"/>
              <a:t>You and your job seeker can sort through this list to see what makes sense and compare it with the list of occupations from their interest profiler to see if there are any obvious matches which can narrow down the employment search.</a:t>
            </a:r>
          </a:p>
          <a:p>
            <a:endParaRPr lang="en-US" baseline="0" dirty="0" smtClean="0"/>
          </a:p>
          <a:p>
            <a:r>
              <a:rPr lang="en-US" baseline="0" dirty="0" smtClean="0"/>
              <a:t>After looking through O*Net, let’s imagine that Robert still is interested in staying within his position and still wants to know more Missouri specific data about it.  We will now walk through the Missouri Education and Career Tool which can be used to advance the progress we have made in O*Net.</a:t>
            </a:r>
            <a:endParaRPr lang="en-US" dirty="0"/>
          </a:p>
        </p:txBody>
      </p:sp>
      <p:sp>
        <p:nvSpPr>
          <p:cNvPr id="4" name="Slide Number Placeholder 3"/>
          <p:cNvSpPr>
            <a:spLocks noGrp="1"/>
          </p:cNvSpPr>
          <p:nvPr>
            <p:ph type="sldNum" sz="quarter" idx="10"/>
          </p:nvPr>
        </p:nvSpPr>
        <p:spPr/>
        <p:txBody>
          <a:bodyPr/>
          <a:lstStyle/>
          <a:p>
            <a:fld id="{97A1E5FB-42C6-41B2-9336-4D57B4E61B1C}"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pitchFamily="34" charset="0"/>
              </a:rPr>
              <a:t>The Missouri</a:t>
            </a:r>
            <a:r>
              <a:rPr lang="en-US" baseline="0" dirty="0" smtClean="0">
                <a:latin typeface="Arial" pitchFamily="34" charset="0"/>
              </a:rPr>
              <a:t> Education and Career Tool is very similar to O*Net Online.  We work with O*Net to populate the occupation titles, descriptions, and necessary knowledge, skills, and abilities to make sure Missouri matches with national standards.  However, the employment and outlook figures, as well as the training programs and licensing requirements for occupations are supplied by Missouri specific data.  There’s even a function that populates current job openings in the region for matching occupations.</a:t>
            </a:r>
          </a:p>
          <a:p>
            <a:endParaRPr lang="en-US" baseline="0" dirty="0" smtClean="0">
              <a:latin typeface="Arial" pitchFamily="34" charset="0"/>
            </a:endParaRPr>
          </a:p>
          <a:p>
            <a:r>
              <a:rPr lang="en-US" baseline="0" dirty="0" smtClean="0">
                <a:latin typeface="Arial" pitchFamily="34" charset="0"/>
              </a:rPr>
              <a:t>It’s currently being updated to be even more user-friendly and reliable with new features and reports available soon.</a:t>
            </a:r>
            <a:endParaRPr lang="en-US" dirty="0"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simplest way to search for an occupation in the Missouri Education and Career Hotlink is to type </a:t>
            </a:r>
            <a:r>
              <a:rPr lang="en-US" b="1" baseline="0" dirty="0" smtClean="0"/>
              <a:t>(*)</a:t>
            </a:r>
            <a:r>
              <a:rPr lang="en-US" baseline="0" dirty="0" smtClean="0"/>
              <a:t> it into the search box.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20ED92A7-5634-43AA-81F5-24A84428DA5F}"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Once inside</a:t>
            </a:r>
            <a:r>
              <a:rPr lang="en-US" baseline="0" dirty="0" smtClean="0"/>
              <a:t> the first line supervisor of production and operating workers occupation site, you can select a particular region from the drop-down menu in the top right.  Information available includes job description, wages, link to job listings, and </a:t>
            </a:r>
            <a:r>
              <a:rPr lang="en-US" baseline="0" dirty="0" err="1" smtClean="0"/>
              <a:t>WorkKeys</a:t>
            </a:r>
            <a:r>
              <a:rPr lang="en-US" baseline="0" dirty="0" smtClean="0"/>
              <a:t> scores.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find a training program for the occupation in the region, you will click on the hyperlink for Find Training.</a:t>
            </a:r>
            <a:endParaRPr lang="en-US" dirty="0" smtClean="0"/>
          </a:p>
          <a:p>
            <a:endParaRPr lang="en-US" dirty="0" smtClean="0"/>
          </a:p>
          <a:p>
            <a:r>
              <a:rPr lang="en-US" i="0" dirty="0" smtClean="0"/>
              <a:t>The</a:t>
            </a:r>
            <a:r>
              <a:rPr lang="en-US" i="0" baseline="0" dirty="0" smtClean="0"/>
              <a:t> training hyperlink is currently being updated and does not work for all occupations right now.  It will in the future. However, you can also use the Institution Search to search for information on training programs</a:t>
            </a:r>
            <a:r>
              <a:rPr lang="en-US" i="1" baseline="0" dirty="0" smtClean="0"/>
              <a:t>.</a:t>
            </a:r>
            <a:endParaRPr lang="en-US" i="1" dirty="0" smtClean="0"/>
          </a:p>
        </p:txBody>
      </p:sp>
      <p:sp>
        <p:nvSpPr>
          <p:cNvPr id="4" name="Slide Number Placeholder 3"/>
          <p:cNvSpPr>
            <a:spLocks noGrp="1"/>
          </p:cNvSpPr>
          <p:nvPr>
            <p:ph type="sldNum" sz="quarter" idx="10"/>
          </p:nvPr>
        </p:nvSpPr>
        <p:spPr/>
        <p:txBody>
          <a:bodyPr/>
          <a:lstStyle/>
          <a:p>
            <a:fld id="{97A1E5FB-42C6-41B2-9336-4D57B4E61B1C}"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the Institution Search, you can sort through programs by institution name,</a:t>
            </a:r>
            <a:r>
              <a:rPr lang="en-US" baseline="0" dirty="0" smtClean="0"/>
              <a:t> program name, the type of degree they wish to obtain, or the regional location of programs.  </a:t>
            </a:r>
          </a:p>
          <a:p>
            <a:endParaRPr lang="en-US" baseline="0" dirty="0" smtClean="0"/>
          </a:p>
          <a:p>
            <a:r>
              <a:rPr lang="en-US" baseline="0" dirty="0" smtClean="0"/>
              <a:t>We are</a:t>
            </a:r>
            <a:r>
              <a:rPr lang="en-US" dirty="0" smtClean="0"/>
              <a:t> </a:t>
            </a:r>
            <a:r>
              <a:rPr lang="en-US" baseline="0" dirty="0" smtClean="0"/>
              <a:t>choosing to use the occupation search to look at Operations Management and Supervision.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7A1E5FB-42C6-41B2-9336-4D57B4E61B1C}"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From the training specific site</a:t>
            </a:r>
            <a:r>
              <a:rPr lang="en-US" baseline="0" dirty="0" smtClean="0"/>
              <a:t> here, we can see the description of the training to be received and the list of institutions that provide the training.  </a:t>
            </a:r>
            <a:endParaRPr lang="en-US" dirty="0" smtClean="0"/>
          </a:p>
          <a:p>
            <a:endParaRPr lang="en-US" dirty="0"/>
          </a:p>
        </p:txBody>
      </p:sp>
      <p:sp>
        <p:nvSpPr>
          <p:cNvPr id="4" name="Slide Number Placeholder 3"/>
          <p:cNvSpPr>
            <a:spLocks noGrp="1"/>
          </p:cNvSpPr>
          <p:nvPr>
            <p:ph type="sldNum" sz="quarter" idx="10"/>
          </p:nvPr>
        </p:nvSpPr>
        <p:spPr/>
        <p:txBody>
          <a:bodyPr/>
          <a:lstStyle/>
          <a:p>
            <a:fld id="{97A1E5FB-42C6-41B2-9336-4D57B4E61B1C}"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bwMode="auto">
          <a:xfrm>
            <a:off x="701355" y="4416461"/>
            <a:ext cx="5607691" cy="4182358"/>
          </a:xfrm>
          <a:prstGeom prst="rect">
            <a:avLst/>
          </a:prstGeom>
          <a:noFill/>
          <a:ln>
            <a:miter lim="800000"/>
            <a:headEnd/>
            <a:tailEnd/>
          </a:ln>
        </p:spPr>
        <p:txBody>
          <a:bodyPr/>
          <a:lstStyle/>
          <a:p>
            <a:r>
              <a:rPr lang="en-US" dirty="0" smtClean="0">
                <a:latin typeface="Arial" pitchFamily="34" charset="0"/>
              </a:rPr>
              <a:t>After participating in this module, you will be able to:</a:t>
            </a:r>
          </a:p>
          <a:p>
            <a:pPr lvl="1">
              <a:defRPr/>
            </a:pPr>
            <a:r>
              <a:rPr lang="en-US" dirty="0" smtClean="0"/>
              <a:t>Better understand Skills Assessments tools, </a:t>
            </a:r>
          </a:p>
          <a:p>
            <a:pPr lvl="1">
              <a:defRPr/>
            </a:pPr>
            <a:r>
              <a:rPr lang="en-US" dirty="0" smtClean="0"/>
              <a:t>Identify Use of O*Net</a:t>
            </a:r>
          </a:p>
          <a:p>
            <a:pPr lvl="1">
              <a:defRPr/>
            </a:pPr>
            <a:r>
              <a:rPr lang="en-US" dirty="0" smtClean="0"/>
              <a:t>Navigate O*Net Online, and;</a:t>
            </a:r>
          </a:p>
          <a:p>
            <a:pPr lvl="1">
              <a:defRPr/>
            </a:pPr>
            <a:r>
              <a:rPr lang="en-US" dirty="0" smtClean="0"/>
              <a:t>Identify the Use of the Missouri Education and Career Tool</a:t>
            </a:r>
          </a:p>
          <a:p>
            <a:endParaRPr lang="en-US" dirty="0"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click on any of the hyperlinks you will see more information about the program and contact information for the institution, as well as information on program cost and program performance.  </a:t>
            </a:r>
            <a:endParaRPr lang="en-US" dirty="0" smtClean="0"/>
          </a:p>
          <a:p>
            <a:endParaRPr lang="en-US" dirty="0"/>
          </a:p>
        </p:txBody>
      </p:sp>
      <p:sp>
        <p:nvSpPr>
          <p:cNvPr id="4" name="Slide Number Placeholder 3"/>
          <p:cNvSpPr>
            <a:spLocks noGrp="1"/>
          </p:cNvSpPr>
          <p:nvPr>
            <p:ph type="sldNum" sz="quarter" idx="10"/>
          </p:nvPr>
        </p:nvSpPr>
        <p:spPr/>
        <p:txBody>
          <a:bodyPr/>
          <a:lstStyle/>
          <a:p>
            <a:fld id="{97A1E5FB-42C6-41B2-9336-4D57B4E61B1C}"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are the website links</a:t>
            </a:r>
            <a:r>
              <a:rPr lang="en-US" baseline="0" dirty="0" smtClean="0"/>
              <a:t> to the LMI Data tools that we walked through in Step 4 of the Four Step Aid to Assisting Job Seekers.  Please feel free to pause the webinar here and practice using these data tools yourself.  Otherwise make note of them and continue on to finish the lesson.</a:t>
            </a:r>
            <a:endParaRPr lang="en-US" dirty="0" smtClean="0"/>
          </a:p>
          <a:p>
            <a:endParaRPr lang="en-US" dirty="0"/>
          </a:p>
        </p:txBody>
      </p:sp>
      <p:sp>
        <p:nvSpPr>
          <p:cNvPr id="4" name="Slide Number Placeholder 3"/>
          <p:cNvSpPr>
            <a:spLocks noGrp="1"/>
          </p:cNvSpPr>
          <p:nvPr>
            <p:ph type="sldNum" sz="quarter" idx="10"/>
          </p:nvPr>
        </p:nvSpPr>
        <p:spPr/>
        <p:txBody>
          <a:bodyPr/>
          <a:lstStyle/>
          <a:p>
            <a:fld id="{97A1E5FB-42C6-41B2-9336-4D57B4E61B1C}"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access to the tools and products offered by O*Net Online, you can go</a:t>
            </a:r>
            <a:r>
              <a:rPr lang="en-US" baseline="0" dirty="0" smtClean="0"/>
              <a:t> to their resource center above.  Another O*Net resource is the O*Net Academy.  It offers power point lessons, webinars, and podcasts on how to use O*Net effectively for different audiences.</a:t>
            </a:r>
            <a:endParaRPr lang="en-US" dirty="0"/>
          </a:p>
        </p:txBody>
      </p:sp>
      <p:sp>
        <p:nvSpPr>
          <p:cNvPr id="4" name="Slide Number Placeholder 3"/>
          <p:cNvSpPr>
            <a:spLocks noGrp="1"/>
          </p:cNvSpPr>
          <p:nvPr>
            <p:ph type="sldNum" sz="quarter" idx="10"/>
          </p:nvPr>
        </p:nvSpPr>
        <p:spPr/>
        <p:txBody>
          <a:bodyPr/>
          <a:lstStyle/>
          <a:p>
            <a:fld id="{97A1E5FB-42C6-41B2-9336-4D57B4E61B1C}"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So now is the time for you to practice using the LMI tools that we have covered.  You will be read a scenario regarding a job seeker or business that has come to your career center needing assistance.  There will be a set of questions following each scenario. Answer the questions using the tools that you have learned in Robert’s case study.  </a:t>
            </a:r>
          </a:p>
          <a:p>
            <a:pPr eaLnBrk="1" hangingPunct="1">
              <a:spcBef>
                <a:spcPct val="0"/>
              </a:spcBef>
            </a:pPr>
            <a:endParaRPr lang="en-US" dirty="0" smtClean="0"/>
          </a:p>
          <a:p>
            <a:pPr eaLnBrk="1" hangingPunct="1">
              <a:spcBef>
                <a:spcPct val="0"/>
              </a:spcBef>
            </a:pPr>
            <a:r>
              <a:rPr lang="en-US" dirty="0" smtClean="0"/>
              <a:t>You may also use the Four Step Aid to Assisting Job Seekers Handout from the module to look at what websites you will need to access to help the individuals in the following scenarios.  Please have this webinar open in one screen and your web browser open in another so you can navigate and answer the questions at the same time.</a:t>
            </a:r>
          </a:p>
          <a:p>
            <a:pPr eaLnBrk="1" hangingPunct="1">
              <a:spcBef>
                <a:spcPct val="0"/>
              </a:spcBef>
            </a:pPr>
            <a:endParaRPr lang="en-US" dirty="0" smtClean="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714621-FE7E-452F-9BDF-C6546C20D02B}" type="slidenum">
              <a:rPr lang="en-US" smtClean="0"/>
              <a:pPr fontAlgn="base">
                <a:spcBef>
                  <a:spcPct val="0"/>
                </a:spcBef>
                <a:spcAft>
                  <a:spcPct val="0"/>
                </a:spcAft>
                <a:defRPr/>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Julie has worked as a freight truck driver for 20 years. The company that she works for has recently shut down, and she has lost her job.</a:t>
            </a:r>
          </a:p>
          <a:p>
            <a:pPr eaLnBrk="1" hangingPunct="1">
              <a:spcBef>
                <a:spcPct val="0"/>
              </a:spcBef>
            </a:pPr>
            <a:endParaRPr lang="en-US" dirty="0" smtClean="0"/>
          </a:p>
          <a:p>
            <a:pPr eaLnBrk="1" hangingPunct="1">
              <a:spcBef>
                <a:spcPct val="0"/>
              </a:spcBef>
            </a:pPr>
            <a:r>
              <a:rPr lang="en-US" dirty="0" smtClean="0"/>
              <a:t>Julie is 40 years old and the highest education level that she has completed is high school. She will not be able to take a job outside the St. Louis area. However, she would be willing to receive additional training in a different field, but she is unsure of how well her skills would translate to a new job. Job security and returning to work soon are very important to her in evaluating what her next career move will be.</a:t>
            </a:r>
          </a:p>
          <a:p>
            <a:pPr eaLnBrk="1" hangingPunct="1">
              <a:spcBef>
                <a:spcPct val="0"/>
              </a:spcBef>
            </a:pPr>
            <a:endParaRPr lang="en-US" dirty="0" smtClean="0"/>
          </a:p>
          <a:p>
            <a:pPr eaLnBrk="1" hangingPunct="1">
              <a:spcBef>
                <a:spcPct val="0"/>
              </a:spcBef>
            </a:pPr>
            <a:r>
              <a:rPr lang="en-US" dirty="0" smtClean="0"/>
              <a:t>An Employee Transition Team has been called in to assist the recently laid off employees of her trucking company. You have been assigned as her career counselor. How can you help Julie with her re-employment?</a:t>
            </a:r>
          </a:p>
          <a:p>
            <a:pPr eaLnBrk="1" hangingPunct="1">
              <a:spcBef>
                <a:spcPct val="0"/>
              </a:spcBef>
            </a:pPr>
            <a:endParaRPr lang="en-US" dirty="0" smtClean="0"/>
          </a:p>
          <a:p>
            <a:pPr eaLnBrk="1" hangingPunct="1">
              <a:spcBef>
                <a:spcPct val="0"/>
              </a:spcBef>
            </a:pPr>
            <a:endParaRPr lang="en-US" dirty="0" smtClean="0"/>
          </a:p>
        </p:txBody>
      </p:sp>
      <p:sp>
        <p:nvSpPr>
          <p:cNvPr id="92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4C050E-D324-4FC1-84BF-210D9FFDD4FC}" type="slidenum">
              <a:rPr lang="en-US" smtClean="0"/>
              <a:pPr fontAlgn="base">
                <a:spcBef>
                  <a:spcPct val="0"/>
                </a:spcBef>
                <a:spcAft>
                  <a:spcPct val="0"/>
                </a:spcAft>
                <a:defRPr/>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To help Julie begin her search for re-employment, let’s answer these questions using the LMI tools outlined in Lessons 1 and 2 of this module.</a:t>
            </a:r>
          </a:p>
          <a:p>
            <a:pPr eaLnBrk="1" hangingPunct="1">
              <a:spcBef>
                <a:spcPct val="0"/>
              </a:spcBef>
            </a:pPr>
            <a:endParaRPr lang="en-US" dirty="0" smtClean="0"/>
          </a:p>
          <a:p>
            <a:pPr eaLnBrk="1" hangingPunct="1">
              <a:spcBef>
                <a:spcPct val="0"/>
              </a:spcBef>
            </a:pPr>
            <a:r>
              <a:rPr lang="en-US" dirty="0" smtClean="0"/>
              <a:t>What is the percentage change in employment for the short-term within the truck transportation industry (48-4000) in the St. Louis WIA?</a:t>
            </a:r>
          </a:p>
          <a:p>
            <a:pPr eaLnBrk="1" hangingPunct="1">
              <a:spcBef>
                <a:spcPct val="0"/>
              </a:spcBef>
            </a:pPr>
            <a:r>
              <a:rPr lang="en-US" dirty="0" smtClean="0"/>
              <a:t>What is the numerical change in employment for the short-term for a truck driver, heavy &amp; tractor trailer (53-3032) in the St. Louis WIA?</a:t>
            </a:r>
          </a:p>
          <a:p>
            <a:pPr eaLnBrk="1" hangingPunct="1">
              <a:spcBef>
                <a:spcPct val="0"/>
              </a:spcBef>
            </a:pPr>
            <a:r>
              <a:rPr lang="en-US" dirty="0" smtClean="0"/>
              <a:t>What are some of the common skills required of truck driver, heavy &amp; tractor trailer (53-3032)?</a:t>
            </a:r>
          </a:p>
          <a:p>
            <a:pPr eaLnBrk="1" hangingPunct="1">
              <a:spcBef>
                <a:spcPct val="0"/>
              </a:spcBef>
            </a:pPr>
            <a:r>
              <a:rPr lang="en-US" dirty="0" smtClean="0"/>
              <a:t>Where can Julie obtain training to meet the occupational requirements of a new high-demand occupation?</a:t>
            </a:r>
          </a:p>
          <a:p>
            <a:pPr eaLnBrk="1" hangingPunct="1">
              <a:spcBef>
                <a:spcPct val="0"/>
              </a:spcBef>
            </a:pPr>
            <a:endParaRPr lang="en-US" dirty="0" smtClean="0"/>
          </a:p>
          <a:p>
            <a:pPr eaLnBrk="1" hangingPunct="1">
              <a:spcBef>
                <a:spcPct val="0"/>
              </a:spcBef>
            </a:pPr>
            <a:endParaRPr lang="en-US" dirty="0" smtClean="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DDCF76-4E2B-43CE-94A1-AFA962572DF2}" type="slidenum">
              <a:rPr lang="en-US" smtClean="0"/>
              <a:pPr fontAlgn="base">
                <a:spcBef>
                  <a:spcPct val="0"/>
                </a:spcBef>
                <a:spcAft>
                  <a:spcPct val="0"/>
                </a:spcAft>
                <a:defRPr/>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Tom and Mary Phelps own a small consulting company currently catering to providing software and training to small business clients.  They have been very successful with their current client base and have great referrals for new business.  Both Tom and Mary have experience with software development, but have no real experience in sales and marketing strategies.  They want to expand their products as well as increase their customer base.</a:t>
            </a:r>
          </a:p>
          <a:p>
            <a:pPr eaLnBrk="1" hangingPunct="1">
              <a:spcBef>
                <a:spcPct val="0"/>
              </a:spcBef>
            </a:pPr>
            <a:endParaRPr lang="en-US" smtClean="0"/>
          </a:p>
          <a:p>
            <a:pPr eaLnBrk="1" hangingPunct="1">
              <a:spcBef>
                <a:spcPct val="0"/>
              </a:spcBef>
            </a:pPr>
            <a:r>
              <a:rPr lang="en-US" smtClean="0"/>
              <a:t>In order to meet these goals, Tom and Mary want to add a sales manager position in their company to handle sales and marketing to existing customers and developing new customers. They need help in determining what skills are necessary for the new position and how to develop a position announcement that describes those skills.</a:t>
            </a:r>
          </a:p>
          <a:p>
            <a:pPr eaLnBrk="1" hangingPunct="1">
              <a:spcBef>
                <a:spcPct val="0"/>
              </a:spcBef>
            </a:pPr>
            <a:endParaRPr lang="en-US" smtClean="0"/>
          </a:p>
          <a:p>
            <a:pPr eaLnBrk="1" hangingPunct="1">
              <a:spcBef>
                <a:spcPct val="0"/>
              </a:spcBef>
            </a:pPr>
            <a:r>
              <a:rPr lang="en-US" smtClean="0"/>
              <a:t>They have come into the career center to ask you for help in developing a job description for a sales manager.</a:t>
            </a:r>
          </a:p>
          <a:p>
            <a:pPr eaLnBrk="1" hangingPunct="1">
              <a:spcBef>
                <a:spcPct val="0"/>
              </a:spcBef>
            </a:pPr>
            <a:endParaRPr lang="en-US" smtClean="0"/>
          </a:p>
        </p:txBody>
      </p:sp>
      <p:sp>
        <p:nvSpPr>
          <p:cNvPr id="11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5F0198-E28E-48F5-9B3B-CADAF1ADF3A7}" type="slidenum">
              <a:rPr lang="en-US" smtClean="0"/>
              <a:pPr fontAlgn="base">
                <a:spcBef>
                  <a:spcPct val="0"/>
                </a:spcBef>
                <a:spcAft>
                  <a:spcPct val="0"/>
                </a:spcAft>
                <a:defRPr/>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To help Tom and Mary begin their search for a new employee, let’s answer these questions using the LMI tools outlined in Lessons 1 and 2 of this module.</a:t>
            </a:r>
          </a:p>
          <a:p>
            <a:pPr eaLnBrk="1" hangingPunct="1">
              <a:spcBef>
                <a:spcPct val="0"/>
              </a:spcBef>
            </a:pPr>
            <a:endParaRPr lang="en-US" smtClean="0"/>
          </a:p>
          <a:p>
            <a:pPr eaLnBrk="1" hangingPunct="1">
              <a:spcBef>
                <a:spcPct val="0"/>
              </a:spcBef>
            </a:pPr>
            <a:r>
              <a:rPr lang="en-US" smtClean="0"/>
              <a:t>What SOC code best matches the description of the sales manager position Tom and Mary wish to fill?</a:t>
            </a:r>
          </a:p>
          <a:p>
            <a:pPr eaLnBrk="1" hangingPunct="1">
              <a:spcBef>
                <a:spcPct val="0"/>
              </a:spcBef>
            </a:pPr>
            <a:r>
              <a:rPr lang="en-US" smtClean="0"/>
              <a:t>What are the skills needed for the position that should be listed in the job opening description?</a:t>
            </a:r>
          </a:p>
          <a:p>
            <a:pPr eaLnBrk="1" hangingPunct="1">
              <a:spcBef>
                <a:spcPct val="0"/>
              </a:spcBef>
            </a:pPr>
            <a:r>
              <a:rPr lang="en-US" smtClean="0"/>
              <a:t>What are some colleges that provide training (11-2022) for this occupation where they can advertise their opening?</a:t>
            </a:r>
          </a:p>
          <a:p>
            <a:pPr eaLnBrk="1" hangingPunct="1">
              <a:spcBef>
                <a:spcPct val="0"/>
              </a:spcBef>
            </a:pPr>
            <a:r>
              <a:rPr lang="en-US" smtClean="0"/>
              <a:t>Using the long-term employment projections, what should Tom and Mary expect to pay their new employee if their business is located in the Northeast WIA? </a:t>
            </a:r>
          </a:p>
          <a:p>
            <a:pPr eaLnBrk="1" hangingPunct="1">
              <a:spcBef>
                <a:spcPct val="0"/>
              </a:spcBef>
            </a:pPr>
            <a:endParaRPr lang="en-US" smtClean="0"/>
          </a:p>
        </p:txBody>
      </p:sp>
      <p:sp>
        <p:nvSpPr>
          <p:cNvPr id="12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26EFAD-AAAE-43E3-A7F3-D8C9F41DF878}" type="slidenum">
              <a:rPr lang="en-US" smtClean="0"/>
              <a:pPr fontAlgn="base">
                <a:spcBef>
                  <a:spcPct val="0"/>
                </a:spcBef>
                <a:spcAft>
                  <a:spcPct val="0"/>
                </a:spcAft>
                <a:defRPr/>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bwMode="auto">
          <a:xfrm>
            <a:off x="701356" y="4416460"/>
            <a:ext cx="5607692" cy="4182358"/>
          </a:xfrm>
          <a:prstGeom prst="rect">
            <a:avLst/>
          </a:prstGeom>
          <a:noFill/>
          <a:ln>
            <a:miter lim="800000"/>
            <a:headEnd/>
            <a:tailEnd/>
          </a:ln>
        </p:spPr>
        <p:txBody>
          <a:bodyPr lIns="92282" tIns="46142" rIns="92282" bIns="46142"/>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latin typeface="Arial" pitchFamily="34" charset="0"/>
              </a:rPr>
              <a:t>Thank you</a:t>
            </a:r>
            <a:r>
              <a:rPr lang="en-US" baseline="0" dirty="0" smtClean="0">
                <a:latin typeface="Arial" pitchFamily="34" charset="0"/>
              </a:rPr>
              <a:t> for participating in this LMI series of webinars. </a:t>
            </a:r>
            <a:r>
              <a:rPr lang="en-US" sz="1200" baseline="0" dirty="0" smtClean="0"/>
              <a:t>If you have any questions regarding this training or would like additional LMI data information, please feel free to contact us by e-mail at mericdata@ded.mo.gov. You may also visit</a:t>
            </a:r>
            <a:r>
              <a:rPr lang="en-US" baseline="0" dirty="0" smtClean="0">
                <a:latin typeface="Arial" pitchFamily="34" charset="0"/>
              </a:rPr>
              <a:t> MERIC’s website at www.missourieconomy.org for additional resources and contact information for your assigned regional staff liaison.</a:t>
            </a:r>
            <a:endParaRPr lang="en-US" dirty="0" smtClean="0">
              <a:latin typeface="Arial" pitchFamily="34" charset="0"/>
            </a:endParaRPr>
          </a:p>
        </p:txBody>
      </p:sp>
      <p:sp>
        <p:nvSpPr>
          <p:cNvPr id="62468" name="Slide Number Placeholder 3"/>
          <p:cNvSpPr>
            <a:spLocks noGrp="1"/>
          </p:cNvSpPr>
          <p:nvPr>
            <p:ph type="sldNum" sz="quarter" idx="4294967295"/>
          </p:nvPr>
        </p:nvSpPr>
        <p:spPr bwMode="auto">
          <a:xfrm>
            <a:off x="3970676" y="8829772"/>
            <a:ext cx="3038155" cy="465056"/>
          </a:xfrm>
          <a:prstGeom prst="rect">
            <a:avLst/>
          </a:prstGeom>
          <a:noFill/>
          <a:ln>
            <a:miter lim="800000"/>
            <a:headEnd/>
            <a:tailEnd/>
          </a:ln>
        </p:spPr>
        <p:txBody>
          <a:bodyPr lIns="92282" tIns="46142" rIns="92282" bIns="46142"/>
          <a:lstStyle/>
          <a:p>
            <a:fld id="{2BC837E4-6676-4B40-A7FB-67F16927AFA3}" type="slidenum">
              <a:rPr lang="en-US">
                <a:ea typeface="MS PGothic"/>
                <a:cs typeface="MS PGothic"/>
              </a:rPr>
              <a:pPr/>
              <a:t>38</a:t>
            </a:fld>
            <a:endParaRPr lang="en-US">
              <a:ea typeface="MS PGothic"/>
              <a:cs typeface="MS PGothic"/>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career exploration tool is somewhat of a one-stop shop of LMI for job seekers,</a:t>
            </a:r>
            <a:r>
              <a:rPr lang="en-US" baseline="0" dirty="0" smtClean="0"/>
              <a:t> businesses, and workforce developers when looking at occupations.  They can include employment, wage, and career planning LMI all in one.</a:t>
            </a:r>
          </a:p>
          <a:p>
            <a:endParaRPr lang="en-US" baseline="0" dirty="0" smtClean="0"/>
          </a:p>
          <a:p>
            <a:r>
              <a:rPr lang="en-US" baseline="0" dirty="0" smtClean="0"/>
              <a:t>They are often capable of being integrated into many other employment tools.  O*Net </a:t>
            </a:r>
            <a:r>
              <a:rPr lang="en-US" baseline="0" dirty="0" err="1" smtClean="0"/>
              <a:t>Online’s</a:t>
            </a:r>
            <a:r>
              <a:rPr lang="en-US" baseline="0" dirty="0" smtClean="0"/>
              <a:t> occupational information in embedded in the MissouriConnections.org site and the</a:t>
            </a:r>
            <a:r>
              <a:rPr lang="en-US" dirty="0" smtClean="0">
                <a:latin typeface="Arial" pitchFamily="34" charset="0"/>
              </a:rPr>
              <a:t> Missouri</a:t>
            </a:r>
            <a:r>
              <a:rPr lang="en-US" baseline="0" dirty="0" smtClean="0">
                <a:latin typeface="Arial" pitchFamily="34" charset="0"/>
              </a:rPr>
              <a:t> Education and Career Tool</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7A1E5FB-42C6-41B2-9336-4D57B4E61B1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let’s get back to our four step aid to assisting job seekers that we began in lesson 1.  When we finished lesson 1, we had covered steps 1 and 2. Now we’ll continue this case study of Robert, our production supervisor, through steps 3 and 4.</a:t>
            </a:r>
            <a:endParaRPr lang="en-US" dirty="0"/>
          </a:p>
        </p:txBody>
      </p:sp>
      <p:sp>
        <p:nvSpPr>
          <p:cNvPr id="4" name="Slide Number Placeholder 3"/>
          <p:cNvSpPr>
            <a:spLocks noGrp="1"/>
          </p:cNvSpPr>
          <p:nvPr>
            <p:ph type="sldNum" sz="quarter" idx="10"/>
          </p:nvPr>
        </p:nvSpPr>
        <p:spPr/>
        <p:txBody>
          <a:bodyPr/>
          <a:lstStyle/>
          <a:p>
            <a:fld id="{97A1E5FB-42C6-41B2-9336-4D57B4E61B1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chemeClr val="tx1"/>
                </a:solidFill>
                <a:latin typeface="Calibri" pitchFamily="34" charset="0"/>
              </a:rPr>
              <a:t>In Module 2, Lesson 1, we met Robert Smith.  A recently dislocated production supervisor from a beverage manufacturing company.  We discovered that the outlook for his occupation and his industry were decreasing and he now needs to understand what he can do to find re-employment.  </a:t>
            </a:r>
          </a:p>
          <a:p>
            <a:r>
              <a:rPr lang="en-US" sz="1200" dirty="0" smtClean="0">
                <a:solidFill>
                  <a:schemeClr val="tx1"/>
                </a:solidFill>
                <a:latin typeface="Calibri" pitchFamily="34" charset="0"/>
              </a:rPr>
              <a:t>His options may be to simply apply for new vacancies for his occupation within other industries or looking into a new field that would match his transferable skills……….  Let’s use our career exploration tools to see if we can help Robert some more.</a:t>
            </a:r>
          </a:p>
          <a:p>
            <a:endParaRPr lang="en-US" dirty="0"/>
          </a:p>
        </p:txBody>
      </p:sp>
      <p:sp>
        <p:nvSpPr>
          <p:cNvPr id="4" name="Slide Number Placeholder 3"/>
          <p:cNvSpPr>
            <a:spLocks noGrp="1"/>
          </p:cNvSpPr>
          <p:nvPr>
            <p:ph type="sldNum" sz="quarter" idx="10"/>
          </p:nvPr>
        </p:nvSpPr>
        <p:spPr/>
        <p:txBody>
          <a:bodyPr/>
          <a:lstStyle/>
          <a:p>
            <a:fld id="{97A1E5FB-42C6-41B2-9336-4D57B4E61B1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r>
              <a:rPr lang="en-US" dirty="0" smtClean="0"/>
              <a:t>Here</a:t>
            </a:r>
            <a:r>
              <a:rPr lang="en-US" baseline="0" dirty="0" smtClean="0"/>
              <a:t> are the four steps we went through last lesson.  We looked into the beverage manufacturing industry and talked with Robert to see what his immediate prospects for re-employment in the field were.  We also took a more detailed look at what his occupation looks like in his previous industry and other industries he may be considering.</a:t>
            </a:r>
          </a:p>
          <a:p>
            <a:pPr fontAlgn="auto">
              <a:spcBef>
                <a:spcPts val="0"/>
              </a:spcBef>
              <a:spcAft>
                <a:spcPts val="0"/>
              </a:spcAft>
              <a:defRPr/>
            </a:pPr>
            <a:endParaRPr lang="en-US" baseline="0" dirty="0" smtClean="0"/>
          </a:p>
          <a:p>
            <a:pPr fontAlgn="auto">
              <a:spcBef>
                <a:spcPts val="0"/>
              </a:spcBef>
              <a:spcAft>
                <a:spcPts val="0"/>
              </a:spcAft>
              <a:defRPr/>
            </a:pPr>
            <a:r>
              <a:rPr lang="en-US" baseline="0" dirty="0" smtClean="0"/>
              <a:t>Now we will attempt to determine Robert’s transferrable skill set and narrow down the list of occupations that will meet his criteria.  Let’s take a quick review of what we found out last time.</a:t>
            </a:r>
            <a:endParaRPr lang="en-US" dirty="0" smtClean="0"/>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E124E1-2B59-45A0-8D02-08A40443944E}" type="slidenum">
              <a:rPr lang="en-US"/>
              <a:pPr fontAlgn="base">
                <a:spcBef>
                  <a:spcPct val="0"/>
                </a:spcBef>
                <a:spcAft>
                  <a:spcPct val="0"/>
                </a:spcAft>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a:t>
            </a:r>
            <a:r>
              <a:rPr lang="en-US" dirty="0" smtClean="0"/>
              <a:t>Beverage manufacturing industry was trending at a decrease and when we looked</a:t>
            </a:r>
            <a:r>
              <a:rPr lang="en-US" baseline="0" dirty="0" smtClean="0"/>
              <a:t> at the industry projections, it seemed that that would be continuing over the next few years.  His occupation within the industry was also not looking too good for Robert.  Overall though, his occupation wasn’t too bad off in other industries, giving Robert some hope of keeping his skill set and transferring to a new industry.  Now let’s continue……..</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Step</a:t>
            </a:r>
            <a:r>
              <a:rPr lang="en-US" baseline="0" dirty="0" smtClean="0"/>
              <a:t> 3 is all about getting to know your job seeker. This is what you at the Career Centers do best.</a:t>
            </a:r>
          </a:p>
          <a:p>
            <a:pPr>
              <a:spcBef>
                <a:spcPct val="0"/>
              </a:spcBef>
            </a:pPr>
            <a:endParaRPr lang="en-US" baseline="0" dirty="0" smtClean="0"/>
          </a:p>
          <a:p>
            <a:pPr>
              <a:spcBef>
                <a:spcPct val="0"/>
              </a:spcBef>
            </a:pPr>
            <a:r>
              <a:rPr lang="en-US" dirty="0" smtClean="0"/>
              <a:t>There are many tools available on O*Net online or MissouriConnections.org sites that help with KSA (Knowledge, Skills, and Abilities) assessments.  Some</a:t>
            </a:r>
            <a:r>
              <a:rPr lang="en-US" baseline="0" dirty="0" smtClean="0"/>
              <a:t> may need to take a WorkKeys or </a:t>
            </a:r>
            <a:r>
              <a:rPr lang="en-US" baseline="0" dirty="0" smtClean="0">
                <a:solidFill>
                  <a:srgbClr val="C00000"/>
                </a:solidFill>
              </a:rPr>
              <a:t>TABE (Tests of Adult Basic Education) </a:t>
            </a:r>
            <a:r>
              <a:rPr lang="en-US" baseline="0" dirty="0" smtClean="0"/>
              <a:t>assessments to see where their skills rank.  There is also the interest and work profilers that will be able to answer the other questions of employment: not what am I good at, but what do I actually like doing for work?</a:t>
            </a:r>
          </a:p>
          <a:p>
            <a:pPr>
              <a:spcBef>
                <a:spcPct val="0"/>
              </a:spcBef>
            </a:pPr>
            <a:endParaRPr lang="en-US" baseline="0" dirty="0" smtClean="0"/>
          </a:p>
          <a:p>
            <a:pPr>
              <a:spcBef>
                <a:spcPct val="0"/>
              </a:spcBef>
            </a:pPr>
            <a:r>
              <a:rPr lang="en-US" baseline="0" dirty="0" smtClean="0"/>
              <a:t>Work with your job seeker to complete a skills gap analysis that will help you and them both understand where their strengths lie and what training or education are they going to have to complete to find their dream job.  Let’s examine some of the assessment tools out there in Career Centers now.</a:t>
            </a:r>
            <a:endParaRPr lang="en-US" dirty="0" smtClean="0"/>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BA9F31-4593-44F3-B037-4D739355E7E4}" type="slidenum">
              <a:rPr lang="en-US"/>
              <a:pPr fontAlgn="base">
                <a:spcBef>
                  <a:spcPct val="0"/>
                </a:spcBef>
                <a:spcAft>
                  <a:spcPct val="0"/>
                </a:spcAft>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74CB5A3-CC16-4FCB-999C-31F5466C65EE}" type="datetimeFigureOut">
              <a:rPr lang="en-US" smtClean="0"/>
              <a:pPr/>
              <a:t>12/30/2013</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a:prstGeom prst="rect">
            <a:avLst/>
          </a:prstGeom>
        </p:spPr>
        <p:txBody>
          <a:bodyPr/>
          <a:lstStyle>
            <a:lvl1pPr>
              <a:defRPr>
                <a:solidFill>
                  <a:schemeClr val="tx2"/>
                </a:solidFill>
              </a:defRPr>
            </a:lvl1pPr>
          </a:lstStyle>
          <a:p>
            <a:fld id="{1B740796-3D17-4D22-815F-D843B14CE7A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74CB5A3-CC16-4FCB-999C-31F5466C65EE}" type="datetimeFigureOut">
              <a:rPr lang="en-US" smtClean="0"/>
              <a:pPr/>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0" y="1272222"/>
            <a:ext cx="533400" cy="244476"/>
          </a:xfrm>
          <a:prstGeom prst="rect">
            <a:avLst/>
          </a:prstGeom>
        </p:spPr>
        <p:txBody>
          <a:bodyPr/>
          <a:lstStyle/>
          <a:p>
            <a:fld id="{1B740796-3D17-4D22-815F-D843B14CE7A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74CB5A3-CC16-4FCB-999C-31F5466C65EE}" type="datetimeFigureOut">
              <a:rPr lang="en-US" smtClean="0"/>
              <a:pPr/>
              <a:t>12/30/2013</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a:prstGeom prst="rect">
            <a:avLst/>
          </a:prstGeom>
        </p:spPr>
        <p:txBody>
          <a:bodyPr/>
          <a:lstStyle/>
          <a:p>
            <a:fld id="{1B740796-3D17-4D22-815F-D843B14CE7A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258414"/>
            <a:ext cx="8058150" cy="894526"/>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buSzPct val="7500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74CB5A3-CC16-4FCB-999C-31F5466C65EE}" type="datetimeFigureOut">
              <a:rPr lang="en-US" smtClean="0"/>
              <a:pPr/>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1B740796-3D17-4D22-815F-D843B14CE7A8}"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74CB5A3-CC16-4FCB-999C-31F5466C65EE}" type="datetimeFigureOut">
              <a:rPr lang="en-US" smtClean="0"/>
              <a:pPr/>
              <a:t>12/30/2013</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74CB5A3-CC16-4FCB-999C-31F5466C65EE}" type="datetimeFigureOut">
              <a:rPr lang="en-US" smtClean="0"/>
              <a:pPr/>
              <a:t>12/30/2013</a:t>
            </a:fld>
            <a:endParaRPr lang="en-US"/>
          </a:p>
        </p:txBody>
      </p:sp>
      <p:sp>
        <p:nvSpPr>
          <p:cNvPr id="10" name="Slide Number Placeholder 9"/>
          <p:cNvSpPr>
            <a:spLocks noGrp="1"/>
          </p:cNvSpPr>
          <p:nvPr>
            <p:ph type="sldNum" sz="quarter" idx="16"/>
          </p:nvPr>
        </p:nvSpPr>
        <p:spPr>
          <a:xfrm>
            <a:off x="0" y="1272222"/>
            <a:ext cx="533400" cy="244476"/>
          </a:xfrm>
          <a:prstGeom prst="rect">
            <a:avLst/>
          </a:prstGeom>
        </p:spPr>
        <p:txBody>
          <a:bodyPr rtlCol="0"/>
          <a:lstStyle/>
          <a:p>
            <a:fld id="{1B740796-3D17-4D22-815F-D843B14CE7A8}"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74CB5A3-CC16-4FCB-999C-31F5466C65EE}" type="datetimeFigureOut">
              <a:rPr lang="en-US" smtClean="0"/>
              <a:pPr/>
              <a:t>12/30/2013</a:t>
            </a:fld>
            <a:endParaRPr lang="en-US"/>
          </a:p>
        </p:txBody>
      </p:sp>
      <p:sp>
        <p:nvSpPr>
          <p:cNvPr id="12" name="Slide Number Placeholder 11"/>
          <p:cNvSpPr>
            <a:spLocks noGrp="1"/>
          </p:cNvSpPr>
          <p:nvPr>
            <p:ph type="sldNum" sz="quarter" idx="16"/>
          </p:nvPr>
        </p:nvSpPr>
        <p:spPr>
          <a:xfrm>
            <a:off x="0" y="1272222"/>
            <a:ext cx="533400" cy="244476"/>
          </a:xfrm>
          <a:prstGeom prst="rect">
            <a:avLst/>
          </a:prstGeom>
        </p:spPr>
        <p:txBody>
          <a:bodyPr rtlCol="0"/>
          <a:lstStyle/>
          <a:p>
            <a:fld id="{1B740796-3D17-4D22-815F-D843B14CE7A8}"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74CB5A3-CC16-4FCB-999C-31F5466C65EE}" type="datetimeFigureOut">
              <a:rPr lang="en-US" smtClean="0"/>
              <a:pPr/>
              <a:t>12/30/2013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1B740796-3D17-4D22-815F-D843B14CE7A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4CB5A3-CC16-4FCB-999C-31F5466C65EE}" type="datetimeFigureOut">
              <a:rPr lang="en-US" smtClean="0"/>
              <a:pPr/>
              <a:t>12/30/2013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a:solidFill>
                  <a:schemeClr val="tx2"/>
                </a:solidFill>
              </a:defRPr>
            </a:lvl1pPr>
          </a:lstStyle>
          <a:p>
            <a:fld id="{1B740796-3D17-4D22-815F-D843B14CE7A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74CB5A3-CC16-4FCB-999C-31F5466C65EE}" type="datetimeFigureOut">
              <a:rPr lang="en-US" smtClean="0"/>
              <a:pPr/>
              <a:t>12/30/2013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1B740796-3D17-4D22-815F-D843B14CE7A8}"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74CB5A3-CC16-4FCB-999C-31F5466C65EE}" type="datetimeFigureOut">
              <a:rPr lang="en-US" smtClean="0"/>
              <a:pPr/>
              <a:t>12/30/2013</a:t>
            </a:fld>
            <a:endParaRPr lang="en-US"/>
          </a:p>
        </p:txBody>
      </p:sp>
      <p:sp>
        <p:nvSpPr>
          <p:cNvPr id="13" name="Slide Number Placeholder 12"/>
          <p:cNvSpPr>
            <a:spLocks noGrp="1"/>
          </p:cNvSpPr>
          <p:nvPr>
            <p:ph type="sldNum" sz="quarter" idx="11"/>
          </p:nvPr>
        </p:nvSpPr>
        <p:spPr>
          <a:xfrm>
            <a:off x="0" y="4667249"/>
            <a:ext cx="1447800" cy="663578"/>
          </a:xfrm>
          <a:prstGeom prst="rect">
            <a:avLst/>
          </a:prstGeom>
        </p:spPr>
        <p:txBody>
          <a:bodyPr rtlCol="0"/>
          <a:lstStyle>
            <a:lvl1pPr>
              <a:defRPr sz="2800"/>
            </a:lvl1pPr>
          </a:lstStyle>
          <a:p>
            <a:fld id="{1B740796-3D17-4D22-815F-D843B14CE7A8}"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74CB5A3-CC16-4FCB-999C-31F5466C65EE}" type="datetimeFigureOut">
              <a:rPr lang="en-US" smtClean="0"/>
              <a:pPr/>
              <a:t>12/30/2013</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audio" Target="../media/audio10.wav"/><Relationship Id="rId5" Type="http://schemas.openxmlformats.org/officeDocument/2006/relationships/image" Target="../media/image6.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1.wav"/><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audio" Target="../media/audio12.wav"/><Relationship Id="rId5" Type="http://schemas.openxmlformats.org/officeDocument/2006/relationships/image" Target="../media/image6.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audio" Target="../media/audio13.wav"/><Relationship Id="rId6" Type="http://schemas.openxmlformats.org/officeDocument/2006/relationships/image" Target="../media/image6.png"/><Relationship Id="rId5" Type="http://schemas.openxmlformats.org/officeDocument/2006/relationships/hyperlink" Target="http://www.mynextmove.org/explore/ip" TargetMode="Externa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audio" Target="../media/audio14.wav"/><Relationship Id="rId5" Type="http://schemas.openxmlformats.org/officeDocument/2006/relationships/image" Target="../media/image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audio" Target="../media/audio15.wav"/><Relationship Id="rId5" Type="http://schemas.openxmlformats.org/officeDocument/2006/relationships/image" Target="../media/image6.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audio" Target="../media/audio16.wav"/><Relationship Id="rId6" Type="http://schemas.openxmlformats.org/officeDocument/2006/relationships/image" Target="../media/image6.png"/><Relationship Id="rId5" Type="http://schemas.openxmlformats.org/officeDocument/2006/relationships/hyperlink" Target="http://www.onetcenter.org/tools.html" TargetMode="External"/><Relationship Id="rId4" Type="http://schemas.openxmlformats.org/officeDocument/2006/relationships/hyperlink" Target="http://www.act.org/workkeys/"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audio" Target="../media/audio17.wav"/><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audio18.wav"/><Relationship Id="rId1" Type="http://schemas.openxmlformats.org/officeDocument/2006/relationships/tags" Target="../tags/tag7.xml"/><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9.wav"/><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audio2.wav"/><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audio" Target="../media/audio20.wav"/><Relationship Id="rId5" Type="http://schemas.openxmlformats.org/officeDocument/2006/relationships/image" Target="../media/image6.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audio" Target="../media/audio21.wav"/><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audio" Target="../media/audio22.wav"/><Relationship Id="rId5" Type="http://schemas.openxmlformats.org/officeDocument/2006/relationships/image" Target="../media/image6.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audio" Target="../media/audio23.wav"/><Relationship Id="rId5" Type="http://schemas.openxmlformats.org/officeDocument/2006/relationships/image" Target="../media/image6.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4.wav"/><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audio25.wav"/><Relationship Id="rId1" Type="http://schemas.openxmlformats.org/officeDocument/2006/relationships/tags" Target="../tags/tag10.xml"/><Relationship Id="rId6" Type="http://schemas.openxmlformats.org/officeDocument/2006/relationships/hyperlink" Target="http://www.jobs.mo.gov/" TargetMode="External"/><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audio26.wav"/><Relationship Id="rId1" Type="http://schemas.openxmlformats.org/officeDocument/2006/relationships/tags" Target="../tags/tag11.xml"/><Relationship Id="rId6" Type="http://schemas.openxmlformats.org/officeDocument/2006/relationships/hyperlink" Target="https://www.jobs.mo.gov/mcs/mech/MECHSearch/OccupationSearch.aspx" TargetMode="External"/><Relationship Id="rId5" Type="http://schemas.openxmlformats.org/officeDocument/2006/relationships/image" Target="../media/image2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27.wav"/><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audio" Target="../media/audio28.wav"/><Relationship Id="rId6" Type="http://schemas.openxmlformats.org/officeDocument/2006/relationships/image" Target="../media/image27.png"/><Relationship Id="rId5" Type="http://schemas.openxmlformats.org/officeDocument/2006/relationships/hyperlink" Target="https://jobs.mo.gov/mcs/mech/MECHSearch/InstitutionSearch.aspx" TargetMode="Externa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audio" Target="../media/audio29.wav"/><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audio" Target="../media/audio3.wav"/><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30.xml"/><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audio" Target="../media/audio30.wav"/><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audio" Target="../media/audio31.wav"/><Relationship Id="rId6" Type="http://schemas.openxmlformats.org/officeDocument/2006/relationships/hyperlink" Target="https://jobs.mo.gov/mcs/mech/MECHSearch/InstitutionSearch.aspx" TargetMode="External"/><Relationship Id="rId5" Type="http://schemas.openxmlformats.org/officeDocument/2006/relationships/hyperlink" Target="https://jobs.mo.gov/mcs/mech/MECHSearch/OccupationSearch.aspx" TargetMode="External"/><Relationship Id="rId4" Type="http://schemas.openxmlformats.org/officeDocument/2006/relationships/hyperlink" Target="http://online.onetcenter.org/"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audio32.wav"/><Relationship Id="rId1" Type="http://schemas.openxmlformats.org/officeDocument/2006/relationships/tags" Target="../tags/tag13.xml"/><Relationship Id="rId6" Type="http://schemas.openxmlformats.org/officeDocument/2006/relationships/hyperlink" Target="http://www.onetacademy.com/" TargetMode="External"/><Relationship Id="rId5" Type="http://schemas.openxmlformats.org/officeDocument/2006/relationships/hyperlink" Target="http://www.onetcenter.org/"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audio" Target="../media/audio33.wav"/><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media/audio34.wav"/><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audio" Target="../media/audio35.wav"/><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audio" Target="../media/audio36.wav"/><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audio" Target="../media/audio37.wav"/><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38.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8.wav"/><Relationship Id="rId6" Type="http://schemas.openxmlformats.org/officeDocument/2006/relationships/image" Target="../media/image3.jpeg"/><Relationship Id="rId5" Type="http://schemas.openxmlformats.org/officeDocument/2006/relationships/image" Target="../media/image34.png"/><Relationship Id="rId4" Type="http://schemas.openxmlformats.org/officeDocument/2006/relationships/hyperlink" Target="http://www.missourieconomy.org/"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surveymonkey.com/s/M7BLRV9" TargetMode="External"/><Relationship Id="rId2" Type="http://schemas.openxmlformats.org/officeDocument/2006/relationships/slideLayout" Target="../slideLayouts/slideLayout9.xml"/><Relationship Id="rId1" Type="http://schemas.openxmlformats.org/officeDocument/2006/relationships/audio" Target="../media/audio39.wav"/><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audio" Target="../media/audio4.wav"/><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5.wav"/><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audio6.wav"/><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audio" Target="../media/audio7.wav"/><Relationship Id="rId5" Type="http://schemas.openxmlformats.org/officeDocument/2006/relationships/image" Target="../media/image6.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audio" Target="../media/audio8.wav"/><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audio" Target="../media/audio9.wav"/><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85800"/>
            <a:ext cx="9144000" cy="1616075"/>
          </a:xfrm>
        </p:spPr>
        <p:txBody>
          <a:bodyPr>
            <a:normAutofit fontScale="90000"/>
          </a:bodyPr>
          <a:lstStyle/>
          <a:p>
            <a:pPr algn="ctr" eaLnBrk="1" fontAlgn="auto" hangingPunct="1">
              <a:spcAft>
                <a:spcPts val="0"/>
              </a:spcAft>
              <a:defRPr/>
            </a:pPr>
            <a:r>
              <a:rPr lang="en-US" sz="4000" dirty="0" smtClean="0">
                <a:latin typeface="Calibri" pitchFamily="34" charset="0"/>
              </a:rPr>
              <a:t>Module 2: Lesson 2</a:t>
            </a:r>
            <a:br>
              <a:rPr lang="en-US" sz="4000" dirty="0" smtClean="0">
                <a:latin typeface="Calibri" pitchFamily="34" charset="0"/>
              </a:rPr>
            </a:br>
            <a:r>
              <a:rPr lang="en-US" sz="4000" dirty="0" smtClean="0">
                <a:latin typeface="Calibri" pitchFamily="34" charset="0"/>
              </a:rPr>
              <a:t>Skills Assessments &amp; Career Exploration Tools</a:t>
            </a:r>
            <a:endParaRPr lang="en-US" sz="4000" dirty="0">
              <a:latin typeface="Calibri" pitchFamily="34" charset="0"/>
            </a:endParaRPr>
          </a:p>
        </p:txBody>
      </p:sp>
      <p:sp>
        <p:nvSpPr>
          <p:cNvPr id="3" name="Subtitle 2"/>
          <p:cNvSpPr>
            <a:spLocks noGrp="1"/>
          </p:cNvSpPr>
          <p:nvPr>
            <p:ph type="subTitle" idx="1"/>
          </p:nvPr>
        </p:nvSpPr>
        <p:spPr>
          <a:xfrm>
            <a:off x="571500" y="5105400"/>
            <a:ext cx="8001000" cy="762000"/>
          </a:xfrm>
        </p:spPr>
        <p:txBody>
          <a:bodyPr>
            <a:normAutofit fontScale="47500" lnSpcReduction="20000"/>
          </a:bodyPr>
          <a:lstStyle/>
          <a:p>
            <a:pPr eaLnBrk="1" fontAlgn="auto" hangingPunct="1">
              <a:spcAft>
                <a:spcPts val="0"/>
              </a:spcAft>
              <a:buFont typeface="Wingdings"/>
              <a:buNone/>
              <a:defRPr/>
            </a:pPr>
            <a:r>
              <a:rPr lang="en-US" sz="3000" i="1" dirty="0" smtClean="0">
                <a:solidFill>
                  <a:schemeClr val="tx1"/>
                </a:solidFill>
              </a:rPr>
              <a:t>This project has been funded, either wholly or in part, with Federal funds from the Department of Labor, Employment &amp; Training Administration under Task Order Number </a:t>
            </a:r>
            <a:r>
              <a:rPr lang="en-US" sz="3000" b="1" i="1" dirty="0" smtClean="0">
                <a:solidFill>
                  <a:schemeClr val="tx1"/>
                </a:solidFill>
              </a:rPr>
              <a:t>DOLJ061A20373</a:t>
            </a:r>
            <a:r>
              <a:rPr lang="en-US" sz="3000" i="1" dirty="0" smtClean="0">
                <a:solidFill>
                  <a:schemeClr val="tx1"/>
                </a:solidFill>
              </a:rPr>
              <a:t>; the mention of trade names, commercial products, or organizations does not imply endorsement of same by the U.S. Government.</a:t>
            </a:r>
            <a:r>
              <a:rPr lang="en-US" sz="3000" dirty="0" smtClean="0">
                <a:solidFill>
                  <a:schemeClr val="tx1"/>
                </a:solidFill>
              </a:rPr>
              <a:t> </a:t>
            </a:r>
          </a:p>
          <a:p>
            <a:pPr eaLnBrk="1" fontAlgn="auto" hangingPunct="1">
              <a:spcAft>
                <a:spcPts val="0"/>
              </a:spcAft>
              <a:buFont typeface="Wingdings"/>
              <a:buNone/>
              <a:defRPr/>
            </a:pPr>
            <a:endParaRPr lang="en-US" dirty="0"/>
          </a:p>
        </p:txBody>
      </p:sp>
      <p:sp>
        <p:nvSpPr>
          <p:cNvPr id="10244" name="TextBox 3"/>
          <p:cNvSpPr txBox="1">
            <a:spLocks noChangeArrowheads="1"/>
          </p:cNvSpPr>
          <p:nvPr/>
        </p:nvSpPr>
        <p:spPr bwMode="auto">
          <a:xfrm>
            <a:off x="0" y="2743200"/>
            <a:ext cx="6934200" cy="923925"/>
          </a:xfrm>
          <a:prstGeom prst="rect">
            <a:avLst/>
          </a:prstGeom>
          <a:noFill/>
          <a:ln w="9525">
            <a:noFill/>
            <a:miter lim="800000"/>
            <a:headEnd/>
            <a:tailEnd/>
          </a:ln>
        </p:spPr>
        <p:txBody>
          <a:bodyPr>
            <a:spAutoFit/>
          </a:bodyPr>
          <a:lstStyle/>
          <a:p>
            <a:r>
              <a:rPr lang="en-US" dirty="0">
                <a:latin typeface="Tw Cen MT Condensed" pitchFamily="34" charset="0"/>
              </a:rPr>
              <a:t>U.S. Department of Labor—Employment &amp; Training Administration| Missouri Economic Research and Information Center| Missouri Department of Economic Development</a:t>
            </a:r>
          </a:p>
          <a:p>
            <a:endParaRPr lang="en-US" dirty="0">
              <a:latin typeface="Tw Cen MT" pitchFamily="34" charset="0"/>
            </a:endParaRPr>
          </a:p>
        </p:txBody>
      </p:sp>
      <p:pic>
        <p:nvPicPr>
          <p:cNvPr id="10245" name="Picture 4" descr="NewDED_color.jpg"/>
          <p:cNvPicPr>
            <a:picLocks noChangeAspect="1"/>
          </p:cNvPicPr>
          <p:nvPr/>
        </p:nvPicPr>
        <p:blipFill>
          <a:blip r:embed="rId5" cstate="print"/>
          <a:srcRect/>
          <a:stretch>
            <a:fillRect/>
          </a:stretch>
        </p:blipFill>
        <p:spPr bwMode="auto">
          <a:xfrm>
            <a:off x="5181600" y="4114800"/>
            <a:ext cx="3041650" cy="793750"/>
          </a:xfrm>
          <a:prstGeom prst="rect">
            <a:avLst/>
          </a:prstGeom>
          <a:noFill/>
          <a:ln w="9525">
            <a:noFill/>
            <a:miter lim="800000"/>
            <a:headEnd/>
            <a:tailEnd/>
          </a:ln>
        </p:spPr>
      </p:pic>
      <p:pic>
        <p:nvPicPr>
          <p:cNvPr id="10246" name="Picture 2" descr="http://www.workforce3one.org/images/email/newsletter_images/footer.gif"/>
          <p:cNvPicPr>
            <a:picLocks noChangeAspect="1" noChangeArrowheads="1"/>
          </p:cNvPicPr>
          <p:nvPr/>
        </p:nvPicPr>
        <p:blipFill>
          <a:blip r:embed="rId6" cstate="print"/>
          <a:srcRect r="55405" b="7246"/>
          <a:stretch>
            <a:fillRect/>
          </a:stretch>
        </p:blipFill>
        <p:spPr bwMode="auto">
          <a:xfrm>
            <a:off x="838200" y="4114800"/>
            <a:ext cx="3384550" cy="820738"/>
          </a:xfrm>
          <a:prstGeom prst="rect">
            <a:avLst/>
          </a:prstGeom>
          <a:noFill/>
          <a:ln w="9525">
            <a:noFill/>
            <a:miter lim="800000"/>
            <a:headEnd/>
            <a:tailEnd/>
          </a:ln>
        </p:spPr>
      </p:pic>
      <p:pic>
        <p:nvPicPr>
          <p:cNvPr id="8" name="~PP308.WAV">
            <a:hlinkClick r:id="" action="ppaction://media"/>
          </p:cNvPr>
          <p:cNvPicPr>
            <a:picLocks noRot="1" noChangeAspect="1"/>
          </p:cNvPicPr>
          <p:nvPr>
            <a:wavAudioFile r:embed="rId2" name="~PP308.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234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WorkKeys</a:t>
            </a:r>
            <a:r>
              <a:rPr lang="en-US" sz="2000" baseline="30000" dirty="0" smtClean="0"/>
              <a:t>® </a:t>
            </a:r>
            <a:r>
              <a:rPr lang="en-US" dirty="0" smtClean="0"/>
              <a:t>Assessments</a:t>
            </a:r>
            <a:endParaRPr lang="en-US" dirty="0"/>
          </a:p>
        </p:txBody>
      </p:sp>
      <p:pic>
        <p:nvPicPr>
          <p:cNvPr id="1027" name="Picture 3"/>
          <p:cNvPicPr>
            <a:picLocks noChangeAspect="1" noChangeArrowheads="1"/>
          </p:cNvPicPr>
          <p:nvPr/>
        </p:nvPicPr>
        <p:blipFill>
          <a:blip r:embed="rId4" cstate="print"/>
          <a:srcRect l="16500" t="17778" r="17500" b="6667"/>
          <a:stretch>
            <a:fillRect/>
          </a:stretch>
        </p:blipFill>
        <p:spPr bwMode="auto">
          <a:xfrm>
            <a:off x="948466" y="1600200"/>
            <a:ext cx="7455049" cy="4800600"/>
          </a:xfrm>
          <a:prstGeom prst="rect">
            <a:avLst/>
          </a:prstGeom>
          <a:noFill/>
          <a:ln w="9525">
            <a:noFill/>
            <a:miter lim="800000"/>
            <a:headEnd/>
            <a:tailEnd/>
          </a:ln>
          <a:effectLst/>
        </p:spPr>
      </p:pic>
      <p:pic>
        <p:nvPicPr>
          <p:cNvPr id="7" name="~PP566.WAV">
            <a:hlinkClick r:id="" action="ppaction://media"/>
          </p:cNvPr>
          <p:cNvPicPr>
            <a:picLocks noRot="1" noChangeAspect="1"/>
          </p:cNvPicPr>
          <p:nvPr>
            <a:wavAudioFile r:embed="rId1" name="~PP566.WAV"/>
          </p:nvPr>
        </p:nvPicPr>
        <p:blipFill>
          <a:blip r:embed="rId5" cstate="print"/>
          <a:stretch>
            <a:fillRect/>
          </a:stretch>
        </p:blipFill>
        <p:spPr>
          <a:xfrm>
            <a:off x="8716963" y="6430963"/>
            <a:ext cx="304800" cy="304800"/>
          </a:xfrm>
          <a:prstGeom prst="rect">
            <a:avLst/>
          </a:prstGeom>
        </p:spPr>
      </p:pic>
    </p:spTree>
  </p:cSld>
  <p:clrMapOvr>
    <a:masterClrMapping/>
  </p:clrMapOvr>
  <p:transition advTm="656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O*Net Online Assessment Tools</a:t>
            </a:r>
            <a:endParaRPr lang="en-US" dirty="0"/>
          </a:p>
        </p:txBody>
      </p:sp>
      <p:sp>
        <p:nvSpPr>
          <p:cNvPr id="3" name="Content Placeholder 2"/>
          <p:cNvSpPr>
            <a:spLocks noGrp="1"/>
          </p:cNvSpPr>
          <p:nvPr>
            <p:ph sz="quarter" idx="1"/>
          </p:nvPr>
        </p:nvSpPr>
        <p:spPr>
          <a:xfrm>
            <a:off x="685800" y="1752600"/>
            <a:ext cx="4876800" cy="4822368"/>
          </a:xfrm>
        </p:spPr>
        <p:txBody>
          <a:bodyPr/>
          <a:lstStyle/>
          <a:p>
            <a:r>
              <a:rPr lang="en-US" sz="3200" dirty="0" smtClean="0"/>
              <a:t>O*NET Career Exploration Tools</a:t>
            </a:r>
          </a:p>
          <a:p>
            <a:pPr lvl="1"/>
            <a:r>
              <a:rPr lang="en-US" dirty="0" smtClean="0"/>
              <a:t>Interest Profiler </a:t>
            </a:r>
            <a:br>
              <a:rPr lang="en-US" dirty="0" smtClean="0"/>
            </a:br>
            <a:endParaRPr lang="en-US" dirty="0" smtClean="0"/>
          </a:p>
          <a:p>
            <a:pPr lvl="1"/>
            <a:r>
              <a:rPr lang="en-US" dirty="0" smtClean="0"/>
              <a:t>Work Importance Locator/Profiler</a:t>
            </a:r>
            <a:br>
              <a:rPr lang="en-US" dirty="0" smtClean="0"/>
            </a:br>
            <a:endParaRPr lang="en-US" dirty="0" smtClean="0"/>
          </a:p>
          <a:p>
            <a:pPr lvl="1"/>
            <a:r>
              <a:rPr lang="en-US" dirty="0" smtClean="0"/>
              <a:t>Ability Profiler</a:t>
            </a:r>
            <a:endParaRPr lang="en-US" dirty="0"/>
          </a:p>
        </p:txBody>
      </p:sp>
      <p:pic>
        <p:nvPicPr>
          <p:cNvPr id="4" name="Picture 3" descr="busmen2.jpg"/>
          <p:cNvPicPr>
            <a:picLocks noChangeAspect="1"/>
          </p:cNvPicPr>
          <p:nvPr/>
        </p:nvPicPr>
        <p:blipFill>
          <a:blip r:embed="rId5" cstate="print"/>
          <a:stretch>
            <a:fillRect/>
          </a:stretch>
        </p:blipFill>
        <p:spPr>
          <a:xfrm>
            <a:off x="5981703" y="2002980"/>
            <a:ext cx="2867193" cy="4268774"/>
          </a:xfrm>
          <a:prstGeom prst="rect">
            <a:avLst/>
          </a:prstGeom>
          <a:ln>
            <a:solidFill>
              <a:schemeClr val="tx1">
                <a:lumMod val="85000"/>
                <a:lumOff val="15000"/>
              </a:schemeClr>
            </a:solidFill>
          </a:ln>
        </p:spPr>
      </p:pic>
      <p:pic>
        <p:nvPicPr>
          <p:cNvPr id="9" name="~PP361.WAV">
            <a:hlinkClick r:id="" action="ppaction://media"/>
          </p:cNvPr>
          <p:cNvPicPr>
            <a:picLocks noRot="1" noChangeAspect="1"/>
          </p:cNvPicPr>
          <p:nvPr>
            <a:wavAudioFile r:embed="rId2" name="~PP361.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71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O*Net Online Assessment Tools</a:t>
            </a:r>
            <a:endParaRPr lang="en-US" dirty="0"/>
          </a:p>
        </p:txBody>
      </p:sp>
      <p:pic>
        <p:nvPicPr>
          <p:cNvPr id="190466" name="Picture 2"/>
          <p:cNvPicPr>
            <a:picLocks noChangeAspect="1" noChangeArrowheads="1"/>
          </p:cNvPicPr>
          <p:nvPr/>
        </p:nvPicPr>
        <p:blipFill>
          <a:blip r:embed="rId4" cstate="print"/>
          <a:srcRect l="16111" t="16889" r="17222" b="15556"/>
          <a:stretch>
            <a:fillRect/>
          </a:stretch>
        </p:blipFill>
        <p:spPr bwMode="auto">
          <a:xfrm>
            <a:off x="485272" y="1524000"/>
            <a:ext cx="8382000" cy="5308600"/>
          </a:xfrm>
          <a:prstGeom prst="rect">
            <a:avLst/>
          </a:prstGeom>
          <a:noFill/>
          <a:ln w="9525">
            <a:noFill/>
            <a:miter lim="800000"/>
            <a:headEnd/>
            <a:tailEnd/>
          </a:ln>
        </p:spPr>
      </p:pic>
      <p:pic>
        <p:nvPicPr>
          <p:cNvPr id="4" name="~PP1031.WAV">
            <a:hlinkClick r:id="" action="ppaction://media"/>
          </p:cNvPr>
          <p:cNvPicPr>
            <a:picLocks noRot="1" noChangeAspect="1"/>
          </p:cNvPicPr>
          <p:nvPr>
            <a:wavAudioFile r:embed="rId1" name="~PP1031.WAV"/>
          </p:nvPr>
        </p:nvPicPr>
        <p:blipFill>
          <a:blip r:embed="rId5" cstate="print"/>
          <a:stretch>
            <a:fillRect/>
          </a:stretch>
        </p:blipFill>
        <p:spPr>
          <a:xfrm>
            <a:off x="8716963" y="6430963"/>
            <a:ext cx="304800" cy="304800"/>
          </a:xfrm>
          <a:prstGeom prst="rect">
            <a:avLst/>
          </a:prstGeom>
        </p:spPr>
      </p:pic>
    </p:spTree>
  </p:cSld>
  <p:clrMapOvr>
    <a:masterClrMapping/>
  </p:clrMapOvr>
  <p:transition advTm="178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O*Net’s Career Interest Profiler Results</a:t>
            </a:r>
            <a:endParaRPr lang="en-US" dirty="0"/>
          </a:p>
        </p:txBody>
      </p:sp>
      <p:pic>
        <p:nvPicPr>
          <p:cNvPr id="1026" name="Picture 2"/>
          <p:cNvPicPr>
            <a:picLocks noChangeAspect="1" noChangeArrowheads="1"/>
          </p:cNvPicPr>
          <p:nvPr/>
        </p:nvPicPr>
        <p:blipFill>
          <a:blip r:embed="rId4" cstate="print"/>
          <a:srcRect l="19000" t="17778" r="21000" b="7556"/>
          <a:stretch>
            <a:fillRect/>
          </a:stretch>
        </p:blipFill>
        <p:spPr bwMode="auto">
          <a:xfrm>
            <a:off x="744583" y="1499616"/>
            <a:ext cx="7654834" cy="5358384"/>
          </a:xfrm>
          <a:prstGeom prst="rect">
            <a:avLst/>
          </a:prstGeom>
          <a:noFill/>
          <a:ln w="9525">
            <a:noFill/>
            <a:miter lim="800000"/>
            <a:headEnd/>
            <a:tailEnd/>
          </a:ln>
          <a:effectLst/>
        </p:spPr>
      </p:pic>
      <p:sp>
        <p:nvSpPr>
          <p:cNvPr id="4" name="Rectangle 3"/>
          <p:cNvSpPr/>
          <p:nvPr/>
        </p:nvSpPr>
        <p:spPr>
          <a:xfrm>
            <a:off x="1524000" y="1219200"/>
            <a:ext cx="6324600" cy="369332"/>
          </a:xfrm>
          <a:prstGeom prst="rect">
            <a:avLst/>
          </a:prstGeom>
        </p:spPr>
        <p:txBody>
          <a:bodyPr wrap="square">
            <a:spAutoFit/>
          </a:bodyPr>
          <a:lstStyle/>
          <a:p>
            <a:pPr algn="ctr"/>
            <a:r>
              <a:rPr lang="en-US" dirty="0" smtClean="0">
                <a:hlinkClick r:id="rId5"/>
              </a:rPr>
              <a:t>http://www.mynextmove.org/explore/ip</a:t>
            </a:r>
            <a:endParaRPr lang="en-US" dirty="0"/>
          </a:p>
        </p:txBody>
      </p:sp>
      <p:pic>
        <p:nvPicPr>
          <p:cNvPr id="5" name="~PP186.WAV">
            <a:hlinkClick r:id="" action="ppaction://media"/>
          </p:cNvPr>
          <p:cNvPicPr>
            <a:picLocks noRot="1" noChangeAspect="1"/>
          </p:cNvPicPr>
          <p:nvPr>
            <a:wavAudioFile r:embed="rId1" name="~PP186.WAV"/>
          </p:nvPr>
        </p:nvPicPr>
        <p:blipFill>
          <a:blip r:embed="rId6" cstate="print"/>
          <a:stretch>
            <a:fillRect/>
          </a:stretch>
        </p:blipFill>
        <p:spPr>
          <a:xfrm>
            <a:off x="8716963" y="6430963"/>
            <a:ext cx="304800" cy="304800"/>
          </a:xfrm>
          <a:prstGeom prst="rect">
            <a:avLst/>
          </a:prstGeom>
        </p:spPr>
      </p:pic>
    </p:spTree>
  </p:cSld>
  <p:clrMapOvr>
    <a:masterClrMapping/>
  </p:clrMapOvr>
  <p:transition advTm="73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O*Net’s Career Interest Profiler Results</a:t>
            </a:r>
            <a:endParaRPr lang="en-US" dirty="0"/>
          </a:p>
        </p:txBody>
      </p:sp>
      <p:pic>
        <p:nvPicPr>
          <p:cNvPr id="2050" name="Picture 2"/>
          <p:cNvPicPr>
            <a:picLocks noChangeAspect="1" noChangeArrowheads="1"/>
          </p:cNvPicPr>
          <p:nvPr/>
        </p:nvPicPr>
        <p:blipFill>
          <a:blip r:embed="rId4" cstate="print"/>
          <a:srcRect l="19500" t="17778" r="21000" b="9333"/>
          <a:stretch>
            <a:fillRect/>
          </a:stretch>
        </p:blipFill>
        <p:spPr bwMode="auto">
          <a:xfrm>
            <a:off x="685800" y="1502229"/>
            <a:ext cx="7772400" cy="5355771"/>
          </a:xfrm>
          <a:prstGeom prst="rect">
            <a:avLst/>
          </a:prstGeom>
          <a:noFill/>
          <a:ln w="9525">
            <a:noFill/>
            <a:miter lim="800000"/>
            <a:headEnd/>
            <a:tailEnd/>
          </a:ln>
          <a:effectLst/>
        </p:spPr>
      </p:pic>
      <p:pic>
        <p:nvPicPr>
          <p:cNvPr id="8" name="~PP3256.WAV">
            <a:hlinkClick r:id="" action="ppaction://media"/>
          </p:cNvPr>
          <p:cNvPicPr>
            <a:picLocks noRot="1" noChangeAspect="1"/>
          </p:cNvPicPr>
          <p:nvPr>
            <a:wavAudioFile r:embed="rId1" name="~PP3256.WAV"/>
          </p:nvPr>
        </p:nvPicPr>
        <p:blipFill>
          <a:blip r:embed="rId5" cstate="print"/>
          <a:stretch>
            <a:fillRect/>
          </a:stretch>
        </p:blipFill>
        <p:spPr>
          <a:xfrm>
            <a:off x="8716963" y="6430963"/>
            <a:ext cx="304800" cy="304800"/>
          </a:xfrm>
          <a:prstGeom prst="rect">
            <a:avLst/>
          </a:prstGeom>
        </p:spPr>
      </p:pic>
    </p:spTree>
  </p:cSld>
  <p:clrMapOvr>
    <a:masterClrMapping/>
  </p:clrMapOvr>
  <p:transition advTm="16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Missouri Connections.org</a:t>
            </a:r>
            <a:endParaRPr lang="en-US" dirty="0"/>
          </a:p>
        </p:txBody>
      </p:sp>
      <p:pic>
        <p:nvPicPr>
          <p:cNvPr id="3074" name="Picture 2"/>
          <p:cNvPicPr>
            <a:picLocks noChangeAspect="1" noChangeArrowheads="1"/>
          </p:cNvPicPr>
          <p:nvPr/>
        </p:nvPicPr>
        <p:blipFill>
          <a:blip r:embed="rId4" cstate="print"/>
          <a:srcRect l="16000" t="17778" r="17000" b="6667"/>
          <a:stretch>
            <a:fillRect/>
          </a:stretch>
        </p:blipFill>
        <p:spPr bwMode="auto">
          <a:xfrm>
            <a:off x="552450" y="1637446"/>
            <a:ext cx="8039100" cy="5099429"/>
          </a:xfrm>
          <a:prstGeom prst="rect">
            <a:avLst/>
          </a:prstGeom>
          <a:noFill/>
          <a:ln w="9525">
            <a:noFill/>
            <a:miter lim="800000"/>
            <a:headEnd/>
            <a:tailEnd/>
          </a:ln>
          <a:effectLst/>
        </p:spPr>
      </p:pic>
      <p:pic>
        <p:nvPicPr>
          <p:cNvPr id="4" name="~PP3518.WAV">
            <a:hlinkClick r:id="" action="ppaction://media"/>
          </p:cNvPr>
          <p:cNvPicPr>
            <a:picLocks noRot="1" noChangeAspect="1"/>
          </p:cNvPicPr>
          <p:nvPr>
            <a:wavAudioFile r:embed="rId1" name="~PP3518.WAV"/>
          </p:nvPr>
        </p:nvPicPr>
        <p:blipFill>
          <a:blip r:embed="rId5" cstate="print"/>
          <a:stretch>
            <a:fillRect/>
          </a:stretch>
        </p:blipFill>
        <p:spPr>
          <a:xfrm>
            <a:off x="8716963" y="6430963"/>
            <a:ext cx="304800" cy="304800"/>
          </a:xfrm>
          <a:prstGeom prst="rect">
            <a:avLst/>
          </a:prstGeom>
        </p:spPr>
      </p:pic>
    </p:spTree>
  </p:cSld>
  <p:clrMapOvr>
    <a:masterClrMapping/>
  </p:clrMapOvr>
  <p:transition advTm="452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85800" y="2667000"/>
            <a:ext cx="8037513" cy="3733800"/>
          </a:xfrm>
        </p:spPr>
        <p:txBody>
          <a:bodyPr>
            <a:normAutofit/>
          </a:bodyPr>
          <a:lstStyle/>
          <a:p>
            <a:r>
              <a:rPr lang="en-US" b="1" dirty="0" smtClean="0"/>
              <a:t>WorkKeys</a:t>
            </a:r>
            <a:r>
              <a:rPr lang="en-US" b="1" baseline="30000" dirty="0" smtClean="0"/>
              <a:t>®</a:t>
            </a:r>
            <a:r>
              <a:rPr lang="en-US" b="1" dirty="0" smtClean="0"/>
              <a:t>: </a:t>
            </a:r>
          </a:p>
          <a:p>
            <a:r>
              <a:rPr lang="en-US" dirty="0" smtClean="0">
                <a:hlinkClick r:id="rId4"/>
              </a:rPr>
              <a:t>http://www.act.org/workkeys/</a:t>
            </a:r>
            <a:r>
              <a:rPr lang="en-US" dirty="0" smtClean="0"/>
              <a:t> </a:t>
            </a:r>
          </a:p>
          <a:p>
            <a:r>
              <a:rPr lang="en-US" b="1" dirty="0" smtClean="0"/>
              <a:t>O*Net Career Exploration Tools: </a:t>
            </a:r>
            <a:r>
              <a:rPr lang="en-US" dirty="0" smtClean="0">
                <a:hlinkClick r:id="rId5"/>
              </a:rPr>
              <a:t>http://www.onetcenter.org/tools.html</a:t>
            </a:r>
            <a:r>
              <a:rPr lang="en-US" dirty="0" smtClean="0"/>
              <a:t> </a:t>
            </a:r>
          </a:p>
          <a:p>
            <a:r>
              <a:rPr lang="en-US" b="1" dirty="0" smtClean="0"/>
              <a:t>Missouri Connections: </a:t>
            </a:r>
            <a:r>
              <a:rPr lang="en-US" u="sng" dirty="0" smtClean="0">
                <a:solidFill>
                  <a:schemeClr val="tx1"/>
                </a:solidFill>
              </a:rPr>
              <a:t>http://www.missouriconnections.org/link.aspx</a:t>
            </a:r>
            <a:endParaRPr lang="en-US" u="sng" dirty="0">
              <a:solidFill>
                <a:schemeClr val="tx1"/>
              </a:solidFill>
            </a:endParaRPr>
          </a:p>
        </p:txBody>
      </p:sp>
      <p:sp>
        <p:nvSpPr>
          <p:cNvPr id="3" name="Title 2"/>
          <p:cNvSpPr>
            <a:spLocks noGrp="1"/>
          </p:cNvSpPr>
          <p:nvPr>
            <p:ph type="title"/>
          </p:nvPr>
        </p:nvSpPr>
        <p:spPr/>
        <p:txBody>
          <a:bodyPr/>
          <a:lstStyle/>
          <a:p>
            <a:r>
              <a:rPr lang="en-US" dirty="0" smtClean="0"/>
              <a:t>Step 3 Website Links</a:t>
            </a:r>
            <a:endParaRPr lang="en-US" dirty="0"/>
          </a:p>
        </p:txBody>
      </p:sp>
      <p:pic>
        <p:nvPicPr>
          <p:cNvPr id="4" name="~PP3396.WAV">
            <a:hlinkClick r:id="" action="ppaction://media"/>
          </p:cNvPr>
          <p:cNvPicPr>
            <a:picLocks noRot="1" noChangeAspect="1"/>
          </p:cNvPicPr>
          <p:nvPr>
            <a:wavAudioFile r:embed="rId1" name="~PP3396.WAV"/>
          </p:nvPr>
        </p:nvPicPr>
        <p:blipFill>
          <a:blip r:embed="rId6" cstate="print"/>
          <a:stretch>
            <a:fillRect/>
          </a:stretch>
        </p:blipFill>
        <p:spPr>
          <a:xfrm>
            <a:off x="8716963" y="6430963"/>
            <a:ext cx="304800" cy="304800"/>
          </a:xfrm>
          <a:prstGeom prst="rect">
            <a:avLst/>
          </a:prstGeom>
        </p:spPr>
      </p:pic>
    </p:spTree>
  </p:cSld>
  <p:clrMapOvr>
    <a:masterClrMapping/>
  </p:clrMapOvr>
  <p:transition advTm="203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763000" cy="869950"/>
          </a:xfrm>
        </p:spPr>
        <p:txBody>
          <a:bodyPr>
            <a:noAutofit/>
          </a:bodyPr>
          <a:lstStyle/>
          <a:p>
            <a:r>
              <a:rPr lang="en-US" sz="3600" dirty="0" smtClean="0"/>
              <a:t>Putting the Four-Step Process into Practice……</a:t>
            </a:r>
            <a:endParaRPr lang="en-US" sz="3600" dirty="0"/>
          </a:p>
        </p:txBody>
      </p:sp>
      <p:sp>
        <p:nvSpPr>
          <p:cNvPr id="3" name="Text Placeholder 2"/>
          <p:cNvSpPr>
            <a:spLocks noGrp="1"/>
          </p:cNvSpPr>
          <p:nvPr>
            <p:ph type="body" idx="2"/>
          </p:nvPr>
        </p:nvSpPr>
        <p:spPr>
          <a:xfrm>
            <a:off x="96980" y="2057400"/>
            <a:ext cx="2209800" cy="3886200"/>
          </a:xfrm>
          <a:solidFill>
            <a:schemeClr val="accent5"/>
          </a:solidFill>
          <a:ln>
            <a:solidFill>
              <a:schemeClr val="accent5"/>
            </a:solidFill>
          </a:ln>
        </p:spPr>
        <p:txBody>
          <a:bodyPr>
            <a:noAutofit/>
          </a:bodyPr>
          <a:lstStyle/>
          <a:p>
            <a:r>
              <a:rPr lang="en-US" sz="2800" b="1" dirty="0" smtClean="0"/>
              <a:t>Step 4: Narrow down the occupations within the industry with similar skills</a:t>
            </a:r>
            <a:endParaRPr lang="en-US" sz="2800" b="1" dirty="0"/>
          </a:p>
        </p:txBody>
      </p:sp>
      <p:sp>
        <p:nvSpPr>
          <p:cNvPr id="4" name="Content Placeholder 3"/>
          <p:cNvSpPr>
            <a:spLocks noGrp="1"/>
          </p:cNvSpPr>
          <p:nvPr>
            <p:ph sz="quarter" idx="1"/>
          </p:nvPr>
        </p:nvSpPr>
        <p:spPr>
          <a:xfrm>
            <a:off x="2362200" y="2057400"/>
            <a:ext cx="6400800" cy="4419600"/>
          </a:xfrm>
        </p:spPr>
        <p:txBody>
          <a:bodyPr/>
          <a:lstStyle/>
          <a:p>
            <a:r>
              <a:rPr lang="en-US" dirty="0" smtClean="0"/>
              <a:t>Use O*Net Online or the Missouri Career Exploration Tool to help determine your job seekers next steps…..</a:t>
            </a:r>
            <a:endParaRPr lang="en-US" dirty="0"/>
          </a:p>
        </p:txBody>
      </p:sp>
      <p:pic>
        <p:nvPicPr>
          <p:cNvPr id="5" name="~PP1260.WAV">
            <a:hlinkClick r:id="" action="ppaction://media"/>
          </p:cNvPr>
          <p:cNvPicPr>
            <a:picLocks noRot="1" noChangeAspect="1"/>
          </p:cNvPicPr>
          <p:nvPr>
            <a:wavAudioFile r:embed="rId1" name="~PP1260.WAV"/>
          </p:nvPr>
        </p:nvPicPr>
        <p:blipFill>
          <a:blip r:embed="rId4" cstate="print"/>
          <a:stretch>
            <a:fillRect/>
          </a:stretch>
        </p:blipFill>
        <p:spPr>
          <a:xfrm>
            <a:off x="8716963" y="6430963"/>
            <a:ext cx="304800" cy="304800"/>
          </a:xfrm>
          <a:prstGeom prst="rect">
            <a:avLst/>
          </a:prstGeom>
        </p:spPr>
      </p:pic>
    </p:spTree>
  </p:cSld>
  <p:clrMapOvr>
    <a:masterClrMapping/>
  </p:clrMapOvr>
  <p:transition advTm="264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Case Study – </a:t>
            </a:r>
            <a:r>
              <a:rPr lang="en-US" smtClean="0">
                <a:solidFill>
                  <a:schemeClr val="tx1"/>
                </a:solidFill>
              </a:rPr>
              <a:t>Data Retrieval</a:t>
            </a:r>
          </a:p>
        </p:txBody>
      </p:sp>
      <p:sp>
        <p:nvSpPr>
          <p:cNvPr id="18435" name="Text Placeholder 2"/>
          <p:cNvSpPr>
            <a:spLocks noGrp="1"/>
          </p:cNvSpPr>
          <p:nvPr>
            <p:ph type="body" idx="2"/>
          </p:nvPr>
        </p:nvSpPr>
        <p:spPr>
          <a:xfrm>
            <a:off x="228600" y="1905000"/>
            <a:ext cx="1981200" cy="4114800"/>
          </a:xfrm>
        </p:spPr>
        <p:txBody>
          <a:bodyPr>
            <a:noAutofit/>
          </a:bodyPr>
          <a:lstStyle/>
          <a:p>
            <a:r>
              <a:rPr lang="en-US" sz="2000" b="1" dirty="0" smtClean="0">
                <a:solidFill>
                  <a:schemeClr val="tx1"/>
                </a:solidFill>
                <a:latin typeface="Calibri" pitchFamily="34" charset="0"/>
              </a:rPr>
              <a:t>What  high-demand occupations require similar skills and education to those of a  production supervisor in the beverage manufacturing industry?</a:t>
            </a:r>
            <a:endParaRPr lang="en-US" sz="2000" b="1" dirty="0" smtClean="0">
              <a:solidFill>
                <a:srgbClr val="FFFFFF"/>
              </a:solidFill>
            </a:endParaRPr>
          </a:p>
        </p:txBody>
      </p:sp>
      <p:sp>
        <p:nvSpPr>
          <p:cNvPr id="18436" name="Content Placeholder 3"/>
          <p:cNvSpPr>
            <a:spLocks noGrp="1"/>
          </p:cNvSpPr>
          <p:nvPr>
            <p:ph sz="quarter" idx="1"/>
          </p:nvPr>
        </p:nvSpPr>
        <p:spPr>
          <a:xfrm>
            <a:off x="2362200" y="2133600"/>
            <a:ext cx="6400800" cy="3581400"/>
          </a:xfrm>
        </p:spPr>
        <p:txBody>
          <a:bodyPr>
            <a:normAutofit lnSpcReduction="10000"/>
          </a:bodyPr>
          <a:lstStyle/>
          <a:p>
            <a:r>
              <a:rPr lang="en-US" dirty="0" smtClean="0"/>
              <a:t>O*Net</a:t>
            </a:r>
          </a:p>
          <a:p>
            <a:pPr lvl="1"/>
            <a:r>
              <a:rPr lang="en-US" dirty="0" smtClean="0"/>
              <a:t>Create a skills profile</a:t>
            </a:r>
          </a:p>
          <a:p>
            <a:pPr lvl="1"/>
            <a:r>
              <a:rPr lang="en-US" dirty="0" smtClean="0"/>
              <a:t>Pair the profile to in demand jobs</a:t>
            </a:r>
          </a:p>
          <a:p>
            <a:r>
              <a:rPr lang="en-US" dirty="0" smtClean="0"/>
              <a:t>Missouri Education and Career Tool</a:t>
            </a:r>
          </a:p>
          <a:p>
            <a:pPr lvl="1"/>
            <a:r>
              <a:rPr lang="en-US" dirty="0" smtClean="0"/>
              <a:t>Collect regional projections for prospective occupations</a:t>
            </a:r>
          </a:p>
          <a:p>
            <a:pPr lvl="1"/>
            <a:r>
              <a:rPr lang="en-US" dirty="0" smtClean="0"/>
              <a:t>Look at available training or educational opportunities within their area</a:t>
            </a:r>
          </a:p>
        </p:txBody>
      </p:sp>
      <p:pic>
        <p:nvPicPr>
          <p:cNvPr id="5" name="~PP3220.WAV">
            <a:hlinkClick r:id="" action="ppaction://media"/>
          </p:cNvPr>
          <p:cNvPicPr>
            <a:picLocks noRot="1" noChangeAspect="1"/>
          </p:cNvPicPr>
          <p:nvPr>
            <a:wavAudioFile r:embed="rId2" name="~PP3220.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724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5" cstate="print"/>
          <a:srcRect l="16667" t="16888" r="15555" b="5779"/>
          <a:stretch>
            <a:fillRect/>
          </a:stretch>
        </p:blipFill>
        <p:spPr bwMode="auto">
          <a:xfrm>
            <a:off x="0" y="0"/>
            <a:ext cx="9144000" cy="6858000"/>
          </a:xfrm>
          <a:prstGeom prst="rect">
            <a:avLst/>
          </a:prstGeom>
          <a:noFill/>
          <a:ln w="9525">
            <a:noFill/>
            <a:miter lim="800000"/>
            <a:headEnd/>
            <a:tailEnd/>
          </a:ln>
        </p:spPr>
      </p:pic>
      <p:cxnSp>
        <p:nvCxnSpPr>
          <p:cNvPr id="4" name="Straight Arrow Connector 3"/>
          <p:cNvCxnSpPr/>
          <p:nvPr/>
        </p:nvCxnSpPr>
        <p:spPr>
          <a:xfrm>
            <a:off x="5029200" y="304800"/>
            <a:ext cx="1524000" cy="15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95263" y="5867400"/>
            <a:ext cx="1524000" cy="990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P1471.WAV">
            <a:hlinkClick r:id="" action="ppaction://media"/>
          </p:cNvPr>
          <p:cNvPicPr>
            <a:picLocks noRot="1" noChangeAspect="1"/>
          </p:cNvPicPr>
          <p:nvPr>
            <a:wavAudioFile r:embed="rId2" name="~PP1471.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640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63563" y="258763"/>
            <a:ext cx="8058150" cy="893762"/>
          </a:xfrm>
        </p:spPr>
        <p:txBody>
          <a:bodyPr/>
          <a:lstStyle/>
          <a:p>
            <a:pPr eaLnBrk="1" hangingPunct="1"/>
            <a:r>
              <a:rPr lang="en-US" dirty="0" smtClean="0"/>
              <a:t>Today’s Lesson</a:t>
            </a:r>
          </a:p>
        </p:txBody>
      </p:sp>
      <p:sp>
        <p:nvSpPr>
          <p:cNvPr id="10243" name="Text Placeholder 2"/>
          <p:cNvSpPr>
            <a:spLocks noGrp="1"/>
          </p:cNvSpPr>
          <p:nvPr>
            <p:ph type="body" sz="half" idx="1"/>
          </p:nvPr>
        </p:nvSpPr>
        <p:spPr>
          <a:xfrm>
            <a:off x="609600" y="1600200"/>
            <a:ext cx="7662863" cy="5105400"/>
          </a:xfrm>
        </p:spPr>
        <p:txBody>
          <a:bodyPr>
            <a:normAutofit lnSpcReduction="10000"/>
          </a:bodyPr>
          <a:lstStyle/>
          <a:p>
            <a:pPr marL="514350" indent="-514350">
              <a:buNone/>
              <a:tabLst>
                <a:tab pos="1492250" algn="l"/>
              </a:tabLst>
              <a:defRPr/>
            </a:pPr>
            <a:r>
              <a:rPr lang="en-US" dirty="0" smtClean="0"/>
              <a:t>Module 1:	Labor Market Information Fundamentals</a:t>
            </a:r>
          </a:p>
          <a:p>
            <a:pPr marL="1492250" indent="-1492250">
              <a:buNone/>
              <a:defRPr/>
            </a:pPr>
            <a:r>
              <a:rPr lang="en-US" dirty="0" smtClean="0"/>
              <a:t>Module 2:	Using Skill Assessments &amp; Career Pathway Planning</a:t>
            </a:r>
          </a:p>
          <a:p>
            <a:pPr marL="1893888" lvl="1" indent="-327025">
              <a:defRPr/>
            </a:pPr>
            <a:r>
              <a:rPr lang="en-US" dirty="0" smtClean="0"/>
              <a:t>Lesson 1:  Creating a Career Pathway</a:t>
            </a:r>
          </a:p>
          <a:p>
            <a:pPr marL="1893888" lvl="1" indent="-327025">
              <a:defRPr/>
            </a:pPr>
            <a:r>
              <a:rPr lang="en-US" b="1" dirty="0" smtClean="0">
                <a:solidFill>
                  <a:schemeClr val="accent4">
                    <a:lumMod val="50000"/>
                  </a:schemeClr>
                </a:solidFill>
              </a:rPr>
              <a:t>Lesson 2:  Skills Assessments and Career Exploration Tools</a:t>
            </a:r>
          </a:p>
          <a:p>
            <a:pPr marL="1492250" indent="-1492250">
              <a:buNone/>
              <a:defRPr/>
            </a:pPr>
            <a:r>
              <a:rPr lang="en-US" dirty="0" smtClean="0"/>
              <a:t>Module 3:	Using Economic &amp; Workforce Data to Drive Reemployment Strategy</a:t>
            </a:r>
          </a:p>
          <a:p>
            <a:pPr marL="1492250" indent="-1492250">
              <a:buNone/>
              <a:defRPr/>
            </a:pPr>
            <a:r>
              <a:rPr lang="en-US" dirty="0" smtClean="0"/>
              <a:t>Module 4:	Guiding Businesses/Partners to Use Workforce System &amp; LMI Resources to Support Human Resource Functions</a:t>
            </a:r>
          </a:p>
          <a:p>
            <a:pPr marL="320040" indent="-320040" eaLnBrk="1" fontAlgn="auto" hangingPunct="1">
              <a:spcAft>
                <a:spcPts val="0"/>
              </a:spcAft>
              <a:buFont typeface="Wingdings"/>
              <a:buChar char=""/>
              <a:defRPr/>
            </a:pPr>
            <a:endParaRPr lang="en-US" dirty="0" smtClean="0"/>
          </a:p>
        </p:txBody>
      </p:sp>
      <p:pic>
        <p:nvPicPr>
          <p:cNvPr id="5" name="~PP3690.WAV">
            <a:hlinkClick r:id="" action="ppaction://media"/>
          </p:cNvPr>
          <p:cNvPicPr>
            <a:picLocks noRot="1" noChangeAspect="1"/>
          </p:cNvPicPr>
          <p:nvPr>
            <a:wavAudioFile r:embed="rId2" name="~PP3690.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19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cstate="print"/>
          <a:srcRect l="19000" t="18779" r="20000" b="8444"/>
          <a:stretch>
            <a:fillRect/>
          </a:stretch>
        </p:blipFill>
        <p:spPr bwMode="auto">
          <a:xfrm>
            <a:off x="400957" y="457200"/>
            <a:ext cx="8743043" cy="5867400"/>
          </a:xfrm>
          <a:prstGeom prst="rect">
            <a:avLst/>
          </a:prstGeom>
          <a:noFill/>
          <a:ln w="9525">
            <a:noFill/>
            <a:miter lim="800000"/>
            <a:headEnd/>
            <a:tailEnd/>
          </a:ln>
          <a:effectLst/>
        </p:spPr>
      </p:pic>
      <p:sp>
        <p:nvSpPr>
          <p:cNvPr id="3" name="Rectangle 2"/>
          <p:cNvSpPr/>
          <p:nvPr/>
        </p:nvSpPr>
        <p:spPr>
          <a:xfrm>
            <a:off x="533400" y="3352800"/>
            <a:ext cx="7010400" cy="228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P3843.WAV">
            <a:hlinkClick r:id="" action="ppaction://media"/>
          </p:cNvPr>
          <p:cNvPicPr>
            <a:picLocks noRot="1" noChangeAspect="1"/>
          </p:cNvPicPr>
          <p:nvPr>
            <a:wavAudioFile r:embed="rId1" name="~PP3843.WAV"/>
          </p:nvPr>
        </p:nvPicPr>
        <p:blipFill>
          <a:blip r:embed="rId5" cstate="print"/>
          <a:stretch>
            <a:fillRect/>
          </a:stretch>
        </p:blipFill>
        <p:spPr>
          <a:xfrm>
            <a:off x="8716963" y="6430963"/>
            <a:ext cx="304800" cy="304800"/>
          </a:xfrm>
          <a:prstGeom prst="rect">
            <a:avLst/>
          </a:prstGeom>
        </p:spPr>
      </p:pic>
    </p:spTree>
  </p:cSld>
  <p:clrMapOvr>
    <a:masterClrMapping/>
  </p:clrMapOvr>
  <p:transition advTm="475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9"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srcRect l="19000" t="17778" r="21000" b="41333"/>
          <a:stretch>
            <a:fillRect/>
          </a:stretch>
        </p:blipFill>
        <p:spPr bwMode="auto">
          <a:xfrm>
            <a:off x="0" y="0"/>
            <a:ext cx="9144000" cy="35052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cstate="print"/>
          <a:srcRect l="20000" t="20444" r="23000" b="39556"/>
          <a:stretch>
            <a:fillRect/>
          </a:stretch>
        </p:blipFill>
        <p:spPr bwMode="auto">
          <a:xfrm>
            <a:off x="228600" y="3505200"/>
            <a:ext cx="8686800" cy="3124200"/>
          </a:xfrm>
          <a:prstGeom prst="rect">
            <a:avLst/>
          </a:prstGeom>
          <a:noFill/>
          <a:ln w="9525">
            <a:noFill/>
            <a:miter lim="800000"/>
            <a:headEnd/>
            <a:tailEnd/>
          </a:ln>
          <a:effectLst/>
        </p:spPr>
      </p:pic>
      <p:sp>
        <p:nvSpPr>
          <p:cNvPr id="5" name="Rectangle 4"/>
          <p:cNvSpPr/>
          <p:nvPr/>
        </p:nvSpPr>
        <p:spPr>
          <a:xfrm>
            <a:off x="76200" y="3581400"/>
            <a:ext cx="9067800" cy="3048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P90.WAV">
            <a:hlinkClick r:id="" action="ppaction://media"/>
          </p:cNvPr>
          <p:cNvPicPr>
            <a:picLocks noRot="1" noChangeAspect="1"/>
          </p:cNvPicPr>
          <p:nvPr>
            <a:wavAudioFile r:embed="rId1" name="~PP90.WAV"/>
          </p:nvPr>
        </p:nvPicPr>
        <p:blipFill>
          <a:blip r:embed="rId6" cstate="print"/>
          <a:stretch>
            <a:fillRect/>
          </a:stretch>
        </p:blipFill>
        <p:spPr>
          <a:xfrm>
            <a:off x="8716963" y="6430963"/>
            <a:ext cx="304800" cy="304800"/>
          </a:xfrm>
          <a:prstGeom prst="rect">
            <a:avLst/>
          </a:prstGeom>
        </p:spPr>
      </p:pic>
    </p:spTree>
  </p:cSld>
  <p:clrMapOvr>
    <a:masterClrMapping/>
  </p:clrMapOvr>
  <p:transition advTm="513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cstate="print"/>
          <a:srcRect l="18500" t="18000" r="21000" b="7333"/>
          <a:stretch>
            <a:fillRect/>
          </a:stretch>
        </p:blipFill>
        <p:spPr bwMode="auto">
          <a:xfrm>
            <a:off x="114300" y="0"/>
            <a:ext cx="8915400" cy="6189203"/>
          </a:xfrm>
          <a:prstGeom prst="rect">
            <a:avLst/>
          </a:prstGeom>
          <a:noFill/>
          <a:ln w="9525">
            <a:noFill/>
            <a:miter lim="800000"/>
            <a:headEnd/>
            <a:tailEnd/>
          </a:ln>
          <a:effectLst/>
        </p:spPr>
      </p:pic>
      <p:sp>
        <p:nvSpPr>
          <p:cNvPr id="3" name="Oval 2"/>
          <p:cNvSpPr/>
          <p:nvPr/>
        </p:nvSpPr>
        <p:spPr>
          <a:xfrm>
            <a:off x="2362200" y="2514600"/>
            <a:ext cx="914400" cy="228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P1970.WAV">
            <a:hlinkClick r:id="" action="ppaction://media"/>
          </p:cNvPr>
          <p:cNvPicPr>
            <a:picLocks noRot="1" noChangeAspect="1"/>
          </p:cNvPicPr>
          <p:nvPr>
            <a:wavAudioFile r:embed="rId1" name="~PP1970.WAV"/>
          </p:nvPr>
        </p:nvPicPr>
        <p:blipFill>
          <a:blip r:embed="rId5" cstate="print"/>
          <a:stretch>
            <a:fillRect/>
          </a:stretch>
        </p:blipFill>
        <p:spPr>
          <a:xfrm>
            <a:off x="8716963" y="6430963"/>
            <a:ext cx="304800" cy="304800"/>
          </a:xfrm>
          <a:prstGeom prst="rect">
            <a:avLst/>
          </a:prstGeom>
        </p:spPr>
      </p:pic>
    </p:spTree>
  </p:cSld>
  <p:clrMapOvr>
    <a:masterClrMapping/>
  </p:clrMapOvr>
  <p:transition advTm="131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cstate="print"/>
          <a:srcRect l="19000" t="17778" r="21000" b="6667"/>
          <a:stretch>
            <a:fillRect/>
          </a:stretch>
        </p:blipFill>
        <p:spPr bwMode="auto">
          <a:xfrm>
            <a:off x="0" y="0"/>
            <a:ext cx="9144000" cy="6477000"/>
          </a:xfrm>
          <a:prstGeom prst="rect">
            <a:avLst/>
          </a:prstGeom>
          <a:noFill/>
          <a:ln w="9525">
            <a:noFill/>
            <a:miter lim="800000"/>
            <a:headEnd/>
            <a:tailEnd/>
          </a:ln>
          <a:effectLst/>
        </p:spPr>
      </p:pic>
      <p:pic>
        <p:nvPicPr>
          <p:cNvPr id="3" name="~PP1046.WAV">
            <a:hlinkClick r:id="" action="ppaction://media"/>
          </p:cNvPr>
          <p:cNvPicPr>
            <a:picLocks noRot="1" noChangeAspect="1"/>
          </p:cNvPicPr>
          <p:nvPr>
            <a:wavAudioFile r:embed="rId1" name="~PP1046.WAV"/>
          </p:nvPr>
        </p:nvPicPr>
        <p:blipFill>
          <a:blip r:embed="rId5" cstate="print"/>
          <a:stretch>
            <a:fillRect/>
          </a:stretch>
        </p:blipFill>
        <p:spPr>
          <a:xfrm>
            <a:off x="8716963" y="6430963"/>
            <a:ext cx="304800" cy="304800"/>
          </a:xfrm>
          <a:prstGeom prst="rect">
            <a:avLst/>
          </a:prstGeom>
        </p:spPr>
      </p:pic>
    </p:spTree>
  </p:cSld>
  <p:clrMapOvr>
    <a:masterClrMapping/>
  </p:clrMapOvr>
  <p:transition advTm="15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5" cstate="print"/>
          <a:srcRect l="19000" t="17778" r="20500" b="6667"/>
          <a:stretch>
            <a:fillRect/>
          </a:stretch>
        </p:blipFill>
        <p:spPr bwMode="auto">
          <a:xfrm>
            <a:off x="-38100" y="0"/>
            <a:ext cx="9220200" cy="6477000"/>
          </a:xfrm>
          <a:prstGeom prst="rect">
            <a:avLst/>
          </a:prstGeom>
          <a:noFill/>
          <a:ln w="9525">
            <a:noFill/>
            <a:miter lim="800000"/>
            <a:headEnd/>
            <a:tailEnd/>
          </a:ln>
          <a:effectLst/>
        </p:spPr>
      </p:pic>
      <p:cxnSp>
        <p:nvCxnSpPr>
          <p:cNvPr id="6" name="Straight Arrow Connector 5"/>
          <p:cNvCxnSpPr/>
          <p:nvPr/>
        </p:nvCxnSpPr>
        <p:spPr>
          <a:xfrm>
            <a:off x="0" y="3048000"/>
            <a:ext cx="609600" cy="1587"/>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057400" y="3276600"/>
            <a:ext cx="609600" cy="1588"/>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5" name="~PP3022.WAV">
            <a:hlinkClick r:id="" action="ppaction://media"/>
          </p:cNvPr>
          <p:cNvPicPr>
            <a:picLocks noRot="1" noChangeAspect="1"/>
          </p:cNvPicPr>
          <p:nvPr>
            <a:wavAudioFile r:embed="rId2" name="~PP3022.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413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itle 1"/>
          <p:cNvSpPr>
            <a:spLocks noGrp="1"/>
          </p:cNvSpPr>
          <p:nvPr>
            <p:ph type="title"/>
          </p:nvPr>
        </p:nvSpPr>
        <p:spPr/>
        <p:txBody>
          <a:bodyPr>
            <a:normAutofit fontScale="90000"/>
          </a:bodyPr>
          <a:lstStyle/>
          <a:p>
            <a:r>
              <a:rPr lang="en-US" sz="4000" dirty="0" smtClean="0">
                <a:latin typeface="Arial" pitchFamily="34" charset="0"/>
              </a:rPr>
              <a:t>Missouri Education and Career Tool</a:t>
            </a:r>
            <a:endParaRPr lang="en-US" sz="4200" dirty="0" smtClean="0"/>
          </a:p>
        </p:txBody>
      </p:sp>
      <p:sp>
        <p:nvSpPr>
          <p:cNvPr id="61444" name="Content Placeholder 2"/>
          <p:cNvSpPr>
            <a:spLocks noGrp="1"/>
          </p:cNvSpPr>
          <p:nvPr>
            <p:ph sz="quarter" idx="1"/>
          </p:nvPr>
        </p:nvSpPr>
        <p:spPr>
          <a:xfrm>
            <a:off x="228600" y="2133600"/>
            <a:ext cx="3352800" cy="3429000"/>
          </a:xfrm>
        </p:spPr>
        <p:txBody>
          <a:bodyPr>
            <a:normAutofit lnSpcReduction="10000"/>
          </a:bodyPr>
          <a:lstStyle/>
          <a:p>
            <a:r>
              <a:rPr lang="en-US" dirty="0" smtClean="0"/>
              <a:t>Missouri-specific employment figures</a:t>
            </a:r>
          </a:p>
          <a:p>
            <a:r>
              <a:rPr lang="en-US" dirty="0" smtClean="0"/>
              <a:t>O*Net data</a:t>
            </a:r>
          </a:p>
          <a:p>
            <a:r>
              <a:rPr lang="en-US" dirty="0" smtClean="0"/>
              <a:t>Job Openings</a:t>
            </a:r>
          </a:p>
          <a:p>
            <a:r>
              <a:rPr lang="en-US" dirty="0" err="1" smtClean="0"/>
              <a:t>WorkKeys</a:t>
            </a:r>
            <a:r>
              <a:rPr lang="en-US" dirty="0" smtClean="0"/>
              <a:t> </a:t>
            </a:r>
            <a:br>
              <a:rPr lang="en-US" dirty="0" smtClean="0"/>
            </a:br>
            <a:endParaRPr lang="en-US" dirty="0" smtClean="0"/>
          </a:p>
        </p:txBody>
      </p:sp>
      <p:pic>
        <p:nvPicPr>
          <p:cNvPr id="7" name="Picture 6"/>
          <p:cNvPicPr/>
          <p:nvPr/>
        </p:nvPicPr>
        <p:blipFill>
          <a:blip r:embed="rId5" cstate="print"/>
          <a:srcRect t="2600" r="2083" b="3200"/>
          <a:stretch>
            <a:fillRect/>
          </a:stretch>
        </p:blipFill>
        <p:spPr bwMode="auto">
          <a:xfrm>
            <a:off x="3429000" y="1752600"/>
            <a:ext cx="5195887" cy="4495800"/>
          </a:xfrm>
          <a:prstGeom prst="rect">
            <a:avLst/>
          </a:prstGeom>
          <a:noFill/>
          <a:ln w="9525">
            <a:noFill/>
            <a:miter lim="800000"/>
            <a:headEnd/>
            <a:tailEnd/>
          </a:ln>
        </p:spPr>
      </p:pic>
      <p:sp>
        <p:nvSpPr>
          <p:cNvPr id="8" name="Rectangle 7"/>
          <p:cNvSpPr/>
          <p:nvPr/>
        </p:nvSpPr>
        <p:spPr>
          <a:xfrm>
            <a:off x="685800" y="1219200"/>
            <a:ext cx="6781800" cy="369332"/>
          </a:xfrm>
          <a:prstGeom prst="rect">
            <a:avLst/>
          </a:prstGeom>
        </p:spPr>
        <p:txBody>
          <a:bodyPr wrap="square">
            <a:spAutoFit/>
          </a:bodyPr>
          <a:lstStyle/>
          <a:p>
            <a:r>
              <a:rPr lang="en-US" dirty="0" smtClean="0"/>
              <a:t>https://</a:t>
            </a:r>
            <a:r>
              <a:rPr lang="en-US" dirty="0" smtClean="0">
                <a:hlinkClick r:id="rId6"/>
              </a:rPr>
              <a:t>jobs.mo.gov</a:t>
            </a:r>
            <a:r>
              <a:rPr lang="en-US" dirty="0" smtClean="0"/>
              <a:t>/</a:t>
            </a:r>
            <a:endParaRPr lang="en-US" dirty="0"/>
          </a:p>
        </p:txBody>
      </p:sp>
      <p:pic>
        <p:nvPicPr>
          <p:cNvPr id="6" name="~PP3636.WAV">
            <a:hlinkClick r:id="" action="ppaction://media"/>
          </p:cNvPr>
          <p:cNvPicPr>
            <a:picLocks noRot="1" noChangeAspect="1"/>
          </p:cNvPicPr>
          <p:nvPr>
            <a:wavAudioFile r:embed="rId2" name="~PP3636.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415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5" cstate="print"/>
          <a:srcRect l="1282" t="9200" r="2885" b="30200"/>
          <a:stretch>
            <a:fillRect/>
          </a:stretch>
        </p:blipFill>
        <p:spPr bwMode="auto">
          <a:xfrm>
            <a:off x="533400" y="1600200"/>
            <a:ext cx="7772400" cy="4953000"/>
          </a:xfrm>
          <a:prstGeom prst="rect">
            <a:avLst/>
          </a:prstGeom>
          <a:noFill/>
          <a:ln w="9525">
            <a:noFill/>
            <a:miter lim="800000"/>
            <a:headEnd/>
            <a:tailEnd/>
          </a:ln>
        </p:spPr>
      </p:pic>
      <p:sp>
        <p:nvSpPr>
          <p:cNvPr id="63490" name="Title 1"/>
          <p:cNvSpPr>
            <a:spLocks noGrp="1"/>
          </p:cNvSpPr>
          <p:nvPr>
            <p:ph type="title"/>
          </p:nvPr>
        </p:nvSpPr>
        <p:spPr/>
        <p:txBody>
          <a:bodyPr/>
          <a:lstStyle/>
          <a:p>
            <a:pPr marL="1597025" indent="-1597025"/>
            <a:r>
              <a:rPr lang="en-US" sz="3600" dirty="0" smtClean="0">
                <a:solidFill>
                  <a:schemeClr val="tx1"/>
                </a:solidFill>
              </a:rPr>
              <a:t>Search by Occupation Title or CIP code</a:t>
            </a:r>
          </a:p>
        </p:txBody>
      </p:sp>
      <p:sp>
        <p:nvSpPr>
          <p:cNvPr id="63495" name="Rectangle 7"/>
          <p:cNvSpPr>
            <a:spLocks noChangeArrowheads="1"/>
          </p:cNvSpPr>
          <p:nvPr/>
        </p:nvSpPr>
        <p:spPr bwMode="auto">
          <a:xfrm>
            <a:off x="2209800" y="4648200"/>
            <a:ext cx="3810000" cy="304800"/>
          </a:xfrm>
          <a:prstGeom prst="rect">
            <a:avLst/>
          </a:prstGeom>
          <a:noFill/>
          <a:ln w="38100">
            <a:solidFill>
              <a:srgbClr val="CC0000"/>
            </a:solidFill>
            <a:miter lim="800000"/>
            <a:headEnd/>
            <a:tailEnd/>
          </a:ln>
          <a:effectLst/>
        </p:spPr>
        <p:txBody>
          <a:bodyPr wrap="none" anchor="ctr"/>
          <a:lstStyle/>
          <a:p>
            <a:endParaRPr lang="en-US"/>
          </a:p>
        </p:txBody>
      </p:sp>
      <p:sp>
        <p:nvSpPr>
          <p:cNvPr id="8" name="TextBox 7"/>
          <p:cNvSpPr txBox="1"/>
          <p:nvPr/>
        </p:nvSpPr>
        <p:spPr>
          <a:xfrm>
            <a:off x="914400" y="1219200"/>
            <a:ext cx="7239000" cy="369332"/>
          </a:xfrm>
          <a:prstGeom prst="rect">
            <a:avLst/>
          </a:prstGeom>
          <a:noFill/>
        </p:spPr>
        <p:txBody>
          <a:bodyPr wrap="square" rtlCol="0">
            <a:spAutoFit/>
          </a:bodyPr>
          <a:lstStyle/>
          <a:p>
            <a:r>
              <a:rPr lang="en-US" dirty="0" smtClean="0"/>
              <a:t>https://</a:t>
            </a:r>
            <a:r>
              <a:rPr lang="en-US" dirty="0" smtClean="0">
                <a:hlinkClick r:id="rId6"/>
              </a:rPr>
              <a:t>jobs.mo.gov/mcs/mech/MECHSearch/OccupationSearch.aspx</a:t>
            </a:r>
            <a:endParaRPr lang="en-US" dirty="0"/>
          </a:p>
        </p:txBody>
      </p:sp>
      <p:pic>
        <p:nvPicPr>
          <p:cNvPr id="7" name="~PP996.WAV">
            <a:hlinkClick r:id="" action="ppaction://media"/>
          </p:cNvPr>
          <p:cNvPicPr>
            <a:picLocks noRot="1" noChangeAspect="1"/>
          </p:cNvPicPr>
          <p:nvPr>
            <a:wavAudioFile r:embed="rId2" name="~PP996.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9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6349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Occupation Details</a:t>
            </a:r>
            <a:endParaRPr lang="en-US" dirty="0"/>
          </a:p>
        </p:txBody>
      </p:sp>
      <p:pic>
        <p:nvPicPr>
          <p:cNvPr id="5122" name="Picture 2"/>
          <p:cNvPicPr>
            <a:picLocks noChangeAspect="1" noChangeArrowheads="1"/>
          </p:cNvPicPr>
          <p:nvPr/>
        </p:nvPicPr>
        <p:blipFill>
          <a:blip r:embed="rId5" cstate="print"/>
          <a:srcRect l="12500" t="17778" r="15500" b="7556"/>
          <a:stretch>
            <a:fillRect/>
          </a:stretch>
        </p:blipFill>
        <p:spPr bwMode="auto">
          <a:xfrm>
            <a:off x="342900" y="1657350"/>
            <a:ext cx="8458200" cy="4933950"/>
          </a:xfrm>
          <a:prstGeom prst="rect">
            <a:avLst/>
          </a:prstGeom>
          <a:noFill/>
          <a:ln w="9525">
            <a:noFill/>
            <a:miter lim="800000"/>
            <a:headEnd/>
            <a:tailEnd/>
          </a:ln>
          <a:effectLst/>
        </p:spPr>
      </p:pic>
      <p:sp>
        <p:nvSpPr>
          <p:cNvPr id="5" name="Rectangle 4"/>
          <p:cNvSpPr/>
          <p:nvPr/>
        </p:nvSpPr>
        <p:spPr>
          <a:xfrm>
            <a:off x="5638800" y="2362200"/>
            <a:ext cx="1828800" cy="304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P2760.WAV">
            <a:hlinkClick r:id="" action="ppaction://media"/>
          </p:cNvPr>
          <p:cNvPicPr>
            <a:picLocks noRot="1" noChangeAspect="1"/>
          </p:cNvPicPr>
          <p:nvPr>
            <a:wavAudioFile r:embed="rId2" name="~PP2760.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417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Specify an Occupation</a:t>
            </a:r>
            <a:endParaRPr lang="en-US" dirty="0"/>
          </a:p>
        </p:txBody>
      </p:sp>
      <p:pic>
        <p:nvPicPr>
          <p:cNvPr id="6146" name="Picture 2"/>
          <p:cNvPicPr>
            <a:picLocks noChangeAspect="1" noChangeArrowheads="1"/>
          </p:cNvPicPr>
          <p:nvPr/>
        </p:nvPicPr>
        <p:blipFill>
          <a:blip r:embed="rId4" cstate="print"/>
          <a:srcRect l="18000" t="18667" r="21000" b="6667"/>
          <a:stretch>
            <a:fillRect/>
          </a:stretch>
        </p:blipFill>
        <p:spPr bwMode="auto">
          <a:xfrm>
            <a:off x="762000" y="1529620"/>
            <a:ext cx="7738836" cy="5328379"/>
          </a:xfrm>
          <a:prstGeom prst="rect">
            <a:avLst/>
          </a:prstGeom>
          <a:noFill/>
          <a:ln w="9525">
            <a:noFill/>
            <a:miter lim="800000"/>
            <a:headEnd/>
            <a:tailEnd/>
          </a:ln>
          <a:effectLst/>
        </p:spPr>
      </p:pic>
      <p:sp>
        <p:nvSpPr>
          <p:cNvPr id="4" name="TextBox 3"/>
          <p:cNvSpPr txBox="1"/>
          <p:nvPr/>
        </p:nvSpPr>
        <p:spPr>
          <a:xfrm>
            <a:off x="838200" y="1219200"/>
            <a:ext cx="7848600" cy="369332"/>
          </a:xfrm>
          <a:prstGeom prst="rect">
            <a:avLst/>
          </a:prstGeom>
          <a:noFill/>
        </p:spPr>
        <p:txBody>
          <a:bodyPr wrap="square" rtlCol="0">
            <a:spAutoFit/>
          </a:bodyPr>
          <a:lstStyle/>
          <a:p>
            <a:r>
              <a:rPr lang="en-US" u="sng" dirty="0" smtClean="0">
                <a:hlinkClick r:id="rId5"/>
              </a:rPr>
              <a:t>https://jobs.mo.gov/mcs/mech/MECHSearch/InstitutionSearch.aspx</a:t>
            </a:r>
            <a:endParaRPr lang="en-US" dirty="0"/>
          </a:p>
        </p:txBody>
      </p:sp>
      <p:sp>
        <p:nvSpPr>
          <p:cNvPr id="5" name="Oval 4"/>
          <p:cNvSpPr/>
          <p:nvPr/>
        </p:nvSpPr>
        <p:spPr>
          <a:xfrm>
            <a:off x="1981200" y="4953000"/>
            <a:ext cx="2286000"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P1624.WAV">
            <a:hlinkClick r:id="" action="ppaction://media"/>
          </p:cNvPr>
          <p:cNvPicPr>
            <a:picLocks noRot="1" noChangeAspect="1"/>
          </p:cNvPicPr>
          <p:nvPr>
            <a:wavAudioFile r:embed="rId1" name="~PP1624.WAV"/>
          </p:nvPr>
        </p:nvPicPr>
        <p:blipFill>
          <a:blip r:embed="rId6" cstate="print"/>
          <a:stretch>
            <a:fillRect/>
          </a:stretch>
        </p:blipFill>
        <p:spPr>
          <a:xfrm>
            <a:off x="8716963" y="6430963"/>
            <a:ext cx="304800" cy="304800"/>
          </a:xfrm>
          <a:prstGeom prst="rect">
            <a:avLst/>
          </a:prstGeom>
        </p:spPr>
      </p:pic>
    </p:spTree>
  </p:cSld>
  <p:clrMapOvr>
    <a:masterClrMapping/>
  </p:clrMapOvr>
  <p:transition advTm="19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4294967295"/>
          </p:nvPr>
        </p:nvPicPr>
        <p:blipFill>
          <a:blip r:embed="rId4" cstate="print"/>
          <a:srcRect l="26500" t="18889" r="27500" b="7333"/>
          <a:stretch>
            <a:fillRect/>
          </a:stretch>
        </p:blipFill>
        <p:spPr bwMode="auto">
          <a:xfrm>
            <a:off x="876300" y="173710"/>
            <a:ext cx="7391400" cy="6668416"/>
          </a:xfrm>
          <a:prstGeom prst="rect">
            <a:avLst/>
          </a:prstGeom>
          <a:noFill/>
          <a:ln w="9525">
            <a:noFill/>
            <a:miter lim="800000"/>
            <a:headEnd/>
            <a:tailEnd/>
          </a:ln>
          <a:effectLst/>
        </p:spPr>
      </p:pic>
      <p:pic>
        <p:nvPicPr>
          <p:cNvPr id="3" name="~PP3853.WAV">
            <a:hlinkClick r:id="" action="ppaction://media"/>
          </p:cNvPr>
          <p:cNvPicPr>
            <a:picLocks noRot="1" noChangeAspect="1"/>
          </p:cNvPicPr>
          <p:nvPr>
            <a:wavAudioFile r:embed="rId1" name="~PP3853.WAV"/>
          </p:nvPr>
        </p:nvPicPr>
        <p:blipFill>
          <a:blip r:embed="rId5" cstate="print"/>
          <a:stretch>
            <a:fillRect/>
          </a:stretch>
        </p:blipFill>
        <p:spPr>
          <a:xfrm>
            <a:off x="8716963" y="6430963"/>
            <a:ext cx="304800" cy="304800"/>
          </a:xfrm>
          <a:prstGeom prst="rect">
            <a:avLst/>
          </a:prstGeom>
        </p:spPr>
      </p:pic>
    </p:spTree>
  </p:cSld>
  <p:clrMapOvr>
    <a:masterClrMapping/>
  </p:clrMapOvr>
  <p:transition advTm="103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63563" y="258763"/>
            <a:ext cx="8058150" cy="893762"/>
          </a:xfrm>
        </p:spPr>
        <p:txBody>
          <a:bodyPr/>
          <a:lstStyle/>
          <a:p>
            <a:r>
              <a:rPr lang="en-US" smtClean="0"/>
              <a:t>What’s in it for me?</a:t>
            </a:r>
          </a:p>
        </p:txBody>
      </p:sp>
      <p:sp>
        <p:nvSpPr>
          <p:cNvPr id="10243" name="Text Placeholder 2"/>
          <p:cNvSpPr>
            <a:spLocks noGrp="1"/>
          </p:cNvSpPr>
          <p:nvPr>
            <p:ph type="body" sz="half" idx="1"/>
          </p:nvPr>
        </p:nvSpPr>
        <p:spPr>
          <a:xfrm>
            <a:off x="457200" y="1600200"/>
            <a:ext cx="7662863" cy="4525963"/>
          </a:xfrm>
        </p:spPr>
        <p:txBody>
          <a:bodyPr/>
          <a:lstStyle/>
          <a:p>
            <a:pPr>
              <a:defRPr/>
            </a:pPr>
            <a:r>
              <a:rPr lang="en-US" dirty="0" smtClean="0"/>
              <a:t>After participating in this module, you will be able to:</a:t>
            </a:r>
          </a:p>
          <a:p>
            <a:pPr lvl="1">
              <a:defRPr/>
            </a:pPr>
            <a:r>
              <a:rPr lang="en-US" dirty="0" smtClean="0"/>
              <a:t>Understanding Skills Assessments</a:t>
            </a:r>
          </a:p>
          <a:p>
            <a:pPr lvl="1">
              <a:defRPr/>
            </a:pPr>
            <a:r>
              <a:rPr lang="en-US" dirty="0" smtClean="0"/>
              <a:t>Identify Use of O*Net</a:t>
            </a:r>
          </a:p>
          <a:p>
            <a:pPr lvl="1">
              <a:defRPr/>
            </a:pPr>
            <a:r>
              <a:rPr lang="en-US" dirty="0" smtClean="0"/>
              <a:t>Navigate O*Net Online</a:t>
            </a:r>
          </a:p>
          <a:p>
            <a:pPr lvl="1">
              <a:defRPr/>
            </a:pPr>
            <a:r>
              <a:rPr lang="en-US" dirty="0" smtClean="0"/>
              <a:t>Identify Use of Missouri Education and Career Tool</a:t>
            </a:r>
          </a:p>
        </p:txBody>
      </p:sp>
      <p:pic>
        <p:nvPicPr>
          <p:cNvPr id="5" name="~PP1825.WAV">
            <a:hlinkClick r:id="" action="ppaction://media"/>
          </p:cNvPr>
          <p:cNvPicPr>
            <a:picLocks noRot="1" noChangeAspect="1"/>
          </p:cNvPicPr>
          <p:nvPr>
            <a:wavAudioFile r:embed="rId1" name="~PP1825.WAV"/>
          </p:nvPr>
        </p:nvPicPr>
        <p:blipFill>
          <a:blip r:embed="rId4" cstate="print"/>
          <a:stretch>
            <a:fillRect/>
          </a:stretch>
        </p:blipFill>
        <p:spPr>
          <a:xfrm>
            <a:off x="8716963" y="6430963"/>
            <a:ext cx="304800" cy="304800"/>
          </a:xfrm>
          <a:prstGeom prst="rect">
            <a:avLst/>
          </a:prstGeom>
        </p:spPr>
      </p:pic>
    </p:spTree>
  </p:cSld>
  <p:clrMapOvr>
    <a:masterClrMapping/>
  </p:clrMapOvr>
  <p:transition advTm="167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4294967295"/>
          </p:nvPr>
        </p:nvPicPr>
        <p:blipFill>
          <a:blip r:embed="rId4" cstate="print"/>
          <a:srcRect l="26500" t="18889" r="27500" b="7333"/>
          <a:stretch>
            <a:fillRect/>
          </a:stretch>
        </p:blipFill>
        <p:spPr bwMode="auto">
          <a:xfrm>
            <a:off x="876300" y="173710"/>
            <a:ext cx="7391400" cy="6668416"/>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cstate="print"/>
          <a:srcRect l="18000" t="28444" r="19500" b="17333"/>
          <a:stretch>
            <a:fillRect/>
          </a:stretch>
        </p:blipFill>
        <p:spPr bwMode="auto">
          <a:xfrm>
            <a:off x="4267200" y="0"/>
            <a:ext cx="4876800" cy="2379879"/>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cstate="print"/>
          <a:srcRect l="18500" t="40889" r="19000" b="6667"/>
          <a:stretch>
            <a:fillRect/>
          </a:stretch>
        </p:blipFill>
        <p:spPr bwMode="auto">
          <a:xfrm>
            <a:off x="4300781" y="2362200"/>
            <a:ext cx="4843219" cy="22860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7" cstate="print"/>
          <a:srcRect l="18000" t="26667" r="19500" b="8444"/>
          <a:stretch>
            <a:fillRect/>
          </a:stretch>
        </p:blipFill>
        <p:spPr bwMode="auto">
          <a:xfrm>
            <a:off x="4297681" y="4572000"/>
            <a:ext cx="4846319" cy="2286000"/>
          </a:xfrm>
          <a:prstGeom prst="rect">
            <a:avLst/>
          </a:prstGeom>
          <a:noFill/>
          <a:ln w="9525">
            <a:noFill/>
            <a:miter lim="800000"/>
            <a:headEnd/>
            <a:tailEnd/>
          </a:ln>
          <a:effectLst/>
        </p:spPr>
      </p:pic>
      <p:pic>
        <p:nvPicPr>
          <p:cNvPr id="7" name="~PP1663.WAV">
            <a:hlinkClick r:id="" action="ppaction://media"/>
          </p:cNvPr>
          <p:cNvPicPr>
            <a:picLocks noRot="1" noChangeAspect="1"/>
          </p:cNvPicPr>
          <p:nvPr>
            <a:wavAudioFile r:embed="rId1" name="~PP1663.WAV"/>
          </p:nvPr>
        </p:nvPicPr>
        <p:blipFill>
          <a:blip r:embed="rId8" cstate="print"/>
          <a:stretch>
            <a:fillRect/>
          </a:stretch>
        </p:blipFill>
        <p:spPr>
          <a:xfrm>
            <a:off x="8716963" y="6430963"/>
            <a:ext cx="304800" cy="304800"/>
          </a:xfrm>
          <a:prstGeom prst="rect">
            <a:avLst/>
          </a:prstGeom>
        </p:spPr>
      </p:pic>
    </p:spTree>
  </p:cSld>
  <p:clrMapOvr>
    <a:masterClrMapping/>
  </p:clrMapOvr>
  <p:transition advTm="132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2971800"/>
            <a:ext cx="8037513" cy="3124200"/>
          </a:xfrm>
        </p:spPr>
        <p:txBody>
          <a:bodyPr>
            <a:normAutofit/>
          </a:bodyPr>
          <a:lstStyle/>
          <a:p>
            <a:pPr>
              <a:spcBef>
                <a:spcPts val="0"/>
              </a:spcBef>
            </a:pPr>
            <a:r>
              <a:rPr lang="en-US" b="1" dirty="0" smtClean="0"/>
              <a:t>O*Net Online: </a:t>
            </a:r>
          </a:p>
          <a:p>
            <a:pPr>
              <a:spcBef>
                <a:spcPts val="0"/>
              </a:spcBef>
            </a:pPr>
            <a:r>
              <a:rPr lang="en-US" sz="2000" dirty="0" smtClean="0">
                <a:hlinkClick r:id="rId4"/>
              </a:rPr>
              <a:t>http://online.onetcenter.org/</a:t>
            </a:r>
            <a:r>
              <a:rPr lang="en-US" sz="2000" dirty="0" smtClean="0"/>
              <a:t> </a:t>
            </a:r>
          </a:p>
          <a:p>
            <a:pPr>
              <a:spcBef>
                <a:spcPts val="0"/>
              </a:spcBef>
            </a:pPr>
            <a:endParaRPr lang="en-US" b="1" dirty="0" smtClean="0"/>
          </a:p>
          <a:p>
            <a:pPr>
              <a:spcBef>
                <a:spcPts val="0"/>
              </a:spcBef>
            </a:pPr>
            <a:r>
              <a:rPr lang="en-US" b="1" dirty="0" smtClean="0"/>
              <a:t>Missouri Education and Career Hotlink: </a:t>
            </a:r>
            <a:r>
              <a:rPr lang="en-US" sz="2000" dirty="0" smtClean="0">
                <a:hlinkClick r:id="rId5"/>
              </a:rPr>
              <a:t>https://jobs.mo.gov/mcs/mech/MECHSearch/OccupationSearch.aspx</a:t>
            </a:r>
            <a:endParaRPr lang="en-US" sz="2000" dirty="0" smtClean="0"/>
          </a:p>
          <a:p>
            <a:pPr>
              <a:spcBef>
                <a:spcPts val="0"/>
              </a:spcBef>
            </a:pPr>
            <a:endParaRPr lang="en-US" sz="2000" dirty="0" smtClean="0"/>
          </a:p>
          <a:p>
            <a:pPr>
              <a:spcBef>
                <a:spcPts val="0"/>
              </a:spcBef>
            </a:pPr>
            <a:r>
              <a:rPr lang="en-US" b="1" dirty="0" smtClean="0"/>
              <a:t>Missouri Institution Search: </a:t>
            </a:r>
            <a:r>
              <a:rPr lang="en-US" sz="2000" u="sng" dirty="0" smtClean="0">
                <a:hlinkClick r:id="rId6"/>
              </a:rPr>
              <a:t>https://jobs.mo.gov/mcs/mech/MECHSearch/InstitutionSearch.aspx</a:t>
            </a:r>
            <a:endParaRPr lang="en-US" sz="2000" dirty="0" smtClean="0"/>
          </a:p>
          <a:p>
            <a:endParaRPr lang="en-US" sz="2000" dirty="0" smtClean="0"/>
          </a:p>
          <a:p>
            <a:endParaRPr lang="en-US" sz="2000" dirty="0" smtClean="0"/>
          </a:p>
          <a:p>
            <a:endParaRPr lang="en-US" sz="2000" dirty="0" smtClean="0"/>
          </a:p>
          <a:p>
            <a:endParaRPr lang="en-US" dirty="0"/>
          </a:p>
        </p:txBody>
      </p:sp>
      <p:sp>
        <p:nvSpPr>
          <p:cNvPr id="3" name="Title 2"/>
          <p:cNvSpPr>
            <a:spLocks noGrp="1"/>
          </p:cNvSpPr>
          <p:nvPr>
            <p:ph type="title"/>
          </p:nvPr>
        </p:nvSpPr>
        <p:spPr/>
        <p:txBody>
          <a:bodyPr/>
          <a:lstStyle/>
          <a:p>
            <a:r>
              <a:rPr lang="en-US" dirty="0" smtClean="0"/>
              <a:t>Step 4 Website Links</a:t>
            </a:r>
            <a:endParaRPr lang="en-US" dirty="0"/>
          </a:p>
        </p:txBody>
      </p:sp>
      <p:pic>
        <p:nvPicPr>
          <p:cNvPr id="4" name="~PP168.WAV">
            <a:hlinkClick r:id="" action="ppaction://media"/>
          </p:cNvPr>
          <p:cNvPicPr>
            <a:picLocks noRot="1" noChangeAspect="1"/>
          </p:cNvPicPr>
          <p:nvPr>
            <a:wavAudioFile r:embed="rId1" name="~PP168.WAV"/>
          </p:nvPr>
        </p:nvPicPr>
        <p:blipFill>
          <a:blip r:embed="rId7" cstate="print"/>
          <a:stretch>
            <a:fillRect/>
          </a:stretch>
        </p:blipFill>
        <p:spPr>
          <a:xfrm>
            <a:off x="8716963" y="6430963"/>
            <a:ext cx="304800" cy="304800"/>
          </a:xfrm>
          <a:prstGeom prst="rect">
            <a:avLst/>
          </a:prstGeom>
        </p:spPr>
      </p:pic>
    </p:spTree>
  </p:cSld>
  <p:clrMapOvr>
    <a:masterClrMapping/>
  </p:clrMapOvr>
  <p:transition advTm="189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O*Net Online Resources</a:t>
            </a:r>
            <a:endParaRPr lang="en-US" dirty="0"/>
          </a:p>
        </p:txBody>
      </p:sp>
      <p:sp>
        <p:nvSpPr>
          <p:cNvPr id="3" name="Content Placeholder 2"/>
          <p:cNvSpPr>
            <a:spLocks noGrp="1"/>
          </p:cNvSpPr>
          <p:nvPr>
            <p:ph sz="quarter" idx="1"/>
          </p:nvPr>
        </p:nvSpPr>
        <p:spPr/>
        <p:txBody>
          <a:bodyPr/>
          <a:lstStyle/>
          <a:p>
            <a:r>
              <a:rPr lang="en-US" dirty="0" smtClean="0"/>
              <a:t>For more O*Net Online resources and available products and assessment tools</a:t>
            </a:r>
          </a:p>
          <a:p>
            <a:pPr lvl="1"/>
            <a:r>
              <a:rPr lang="en-US" dirty="0" smtClean="0">
                <a:hlinkClick r:id="rId5"/>
              </a:rPr>
              <a:t>www.onetcenter.org</a:t>
            </a:r>
            <a:endParaRPr lang="en-US" dirty="0" smtClean="0"/>
          </a:p>
          <a:p>
            <a:r>
              <a:rPr lang="en-US" dirty="0" smtClean="0"/>
              <a:t>For more training on using O*Net effectively</a:t>
            </a:r>
          </a:p>
          <a:p>
            <a:pPr lvl="1"/>
            <a:r>
              <a:rPr lang="en-US" dirty="0" smtClean="0">
                <a:hlinkClick r:id="rId6"/>
              </a:rPr>
              <a:t>www.onetacademy.com</a:t>
            </a:r>
            <a:endParaRPr lang="en-US" dirty="0" smtClean="0"/>
          </a:p>
          <a:p>
            <a:pPr lvl="1"/>
            <a:r>
              <a:rPr lang="en-US" dirty="0" smtClean="0"/>
              <a:t>Includes power points, lesson plans, webinars/recordings, and podcasts relating to all things O*Net</a:t>
            </a:r>
          </a:p>
          <a:p>
            <a:pPr lvl="1"/>
            <a:endParaRPr lang="en-US" dirty="0"/>
          </a:p>
        </p:txBody>
      </p:sp>
      <p:pic>
        <p:nvPicPr>
          <p:cNvPr id="4" name="~PP1317.WAV">
            <a:hlinkClick r:id="" action="ppaction://media"/>
          </p:cNvPr>
          <p:cNvPicPr>
            <a:picLocks noRot="1" noChangeAspect="1"/>
          </p:cNvPicPr>
          <p:nvPr>
            <a:wavAudioFile r:embed="rId2" name="~PP1317.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187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12775" y="228600"/>
            <a:ext cx="8153400" cy="990600"/>
          </a:xfrm>
        </p:spPr>
        <p:txBody>
          <a:bodyPr/>
          <a:lstStyle/>
          <a:p>
            <a:pPr eaLnBrk="1" hangingPunct="1"/>
            <a:r>
              <a:rPr lang="en-US" smtClean="0"/>
              <a:t>Your Turn to Practice</a:t>
            </a:r>
          </a:p>
        </p:txBody>
      </p:sp>
      <p:sp>
        <p:nvSpPr>
          <p:cNvPr id="9219" name="Subtitle 2"/>
          <p:cNvSpPr>
            <a:spLocks noGrp="1"/>
          </p:cNvSpPr>
          <p:nvPr>
            <p:ph sz="quarter" idx="1"/>
          </p:nvPr>
        </p:nvSpPr>
        <p:spPr>
          <a:xfrm>
            <a:off x="612775" y="1600200"/>
            <a:ext cx="8153400" cy="4495800"/>
          </a:xfrm>
        </p:spPr>
        <p:txBody>
          <a:bodyPr/>
          <a:lstStyle/>
          <a:p>
            <a:pPr eaLnBrk="1" hangingPunct="1">
              <a:buFont typeface="Arial" charset="0"/>
              <a:buNone/>
            </a:pPr>
            <a:r>
              <a:rPr lang="en-US" smtClean="0"/>
              <a:t> 	Now that you have seen an example of how you can help a job seeker gain re-employment, it is time to practice helping more people using the tools that you learned in Robert’s case study. </a:t>
            </a:r>
          </a:p>
          <a:p>
            <a:pPr eaLnBrk="1" hangingPunct="1">
              <a:buFont typeface="Arial" charset="0"/>
              <a:buNone/>
            </a:pPr>
            <a:endParaRPr lang="en-US" smtClean="0"/>
          </a:p>
        </p:txBody>
      </p:sp>
      <p:pic>
        <p:nvPicPr>
          <p:cNvPr id="4" name="~PP3179.WAV">
            <a:hlinkClick r:id="" action="ppaction://media"/>
          </p:cNvPr>
          <p:cNvPicPr>
            <a:picLocks noRot="1" noChangeAspect="1"/>
          </p:cNvPicPr>
          <p:nvPr>
            <a:wavAudioFile r:embed="rId1" name="~PP3179.WAV"/>
          </p:nvPr>
        </p:nvPicPr>
        <p:blipFill>
          <a:blip r:embed="rId4" cstate="print"/>
          <a:stretch>
            <a:fillRect/>
          </a:stretch>
        </p:blipFill>
        <p:spPr>
          <a:xfrm>
            <a:off x="8716963" y="6430963"/>
            <a:ext cx="304800" cy="304800"/>
          </a:xfrm>
          <a:prstGeom prst="rect">
            <a:avLst/>
          </a:prstGeom>
        </p:spPr>
      </p:pic>
    </p:spTree>
  </p:cSld>
  <p:clrMapOvr>
    <a:masterClrMapping/>
  </p:clrMapOvr>
  <p:transition advTm="427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12775" y="228600"/>
            <a:ext cx="8153400" cy="990600"/>
          </a:xfrm>
        </p:spPr>
        <p:txBody>
          <a:bodyPr/>
          <a:lstStyle/>
          <a:p>
            <a:pPr eaLnBrk="1" hangingPunct="1"/>
            <a:r>
              <a:rPr lang="en-US" smtClean="0"/>
              <a:t>Scenario 1</a:t>
            </a:r>
          </a:p>
        </p:txBody>
      </p:sp>
      <p:sp>
        <p:nvSpPr>
          <p:cNvPr id="10243" name="Content Placeholder 2"/>
          <p:cNvSpPr>
            <a:spLocks noGrp="1"/>
          </p:cNvSpPr>
          <p:nvPr>
            <p:ph sz="quarter" idx="1"/>
          </p:nvPr>
        </p:nvSpPr>
        <p:spPr>
          <a:xfrm>
            <a:off x="612775" y="1600200"/>
            <a:ext cx="8153400" cy="4495800"/>
          </a:xfrm>
        </p:spPr>
        <p:txBody>
          <a:bodyPr/>
          <a:lstStyle/>
          <a:p>
            <a:pPr eaLnBrk="1" hangingPunct="1">
              <a:buFont typeface="Wingdings" pitchFamily="2" charset="2"/>
              <a:buChar char="q"/>
            </a:pPr>
            <a:r>
              <a:rPr lang="en-US" smtClean="0"/>
              <a:t>Julie – freight driver for a trucking transportation firm in St. Louis, MO who is losing her job.</a:t>
            </a:r>
          </a:p>
          <a:p>
            <a:pPr lvl="1" eaLnBrk="1" hangingPunct="1">
              <a:buFont typeface="Wingdings" pitchFamily="2" charset="2"/>
              <a:buChar char="q"/>
            </a:pPr>
            <a:r>
              <a:rPr lang="en-US" smtClean="0"/>
              <a:t> 20 years experience in transportation</a:t>
            </a:r>
          </a:p>
          <a:p>
            <a:pPr lvl="1" eaLnBrk="1" hangingPunct="1">
              <a:buFont typeface="Wingdings" pitchFamily="2" charset="2"/>
              <a:buChar char="q"/>
            </a:pPr>
            <a:r>
              <a:rPr lang="en-US" smtClean="0"/>
              <a:t>Willing to take additional training in a new field</a:t>
            </a:r>
          </a:p>
          <a:p>
            <a:pPr lvl="1" eaLnBrk="1" hangingPunct="1">
              <a:buFont typeface="Wingdings" pitchFamily="2" charset="2"/>
              <a:buChar char="q"/>
            </a:pPr>
            <a:r>
              <a:rPr lang="en-US" smtClean="0"/>
              <a:t> Needs to return to work soon</a:t>
            </a:r>
          </a:p>
          <a:p>
            <a:pPr lvl="1" eaLnBrk="1" hangingPunct="1">
              <a:buFont typeface="Wingdings" pitchFamily="2" charset="2"/>
              <a:buChar char="q"/>
            </a:pPr>
            <a:r>
              <a:rPr lang="en-US" smtClean="0"/>
              <a:t> Needs better job security</a:t>
            </a:r>
          </a:p>
        </p:txBody>
      </p:sp>
      <p:pic>
        <p:nvPicPr>
          <p:cNvPr id="4" name="~PP3758.WAV">
            <a:hlinkClick r:id="" action="ppaction://media"/>
          </p:cNvPr>
          <p:cNvPicPr>
            <a:picLocks noRot="1" noChangeAspect="1"/>
          </p:cNvPicPr>
          <p:nvPr>
            <a:wavAudioFile r:embed="rId1" name="~PP3758.WAV"/>
          </p:nvPr>
        </p:nvPicPr>
        <p:blipFill>
          <a:blip r:embed="rId4" cstate="print"/>
          <a:stretch>
            <a:fillRect/>
          </a:stretch>
        </p:blipFill>
        <p:spPr>
          <a:xfrm>
            <a:off x="8716963" y="6430963"/>
            <a:ext cx="304800" cy="304800"/>
          </a:xfrm>
          <a:prstGeom prst="rect">
            <a:avLst/>
          </a:prstGeom>
        </p:spPr>
      </p:pic>
    </p:spTree>
  </p:cSld>
  <p:clrMapOvr>
    <a:masterClrMapping/>
  </p:clrMapOvr>
  <p:transition advTm="498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12775" y="228600"/>
            <a:ext cx="8153400" cy="990600"/>
          </a:xfrm>
        </p:spPr>
        <p:txBody>
          <a:bodyPr/>
          <a:lstStyle/>
          <a:p>
            <a:pPr eaLnBrk="1" hangingPunct="1"/>
            <a:r>
              <a:rPr lang="en-US" smtClean="0"/>
              <a:t>Questions</a:t>
            </a:r>
          </a:p>
        </p:txBody>
      </p:sp>
      <p:sp>
        <p:nvSpPr>
          <p:cNvPr id="3" name="Content Placeholder 2"/>
          <p:cNvSpPr>
            <a:spLocks noGrp="1"/>
          </p:cNvSpPr>
          <p:nvPr>
            <p:ph sz="quarter" idx="1"/>
          </p:nvPr>
        </p:nvSpPr>
        <p:spPr>
          <a:xfrm>
            <a:off x="612775" y="1600200"/>
            <a:ext cx="8153400" cy="4495800"/>
          </a:xfrm>
        </p:spPr>
        <p:txBody>
          <a:bodyPr rtlCol="0">
            <a:normAutofit fontScale="92500" lnSpcReduction="10000"/>
          </a:bodyPr>
          <a:lstStyle/>
          <a:p>
            <a:pPr marL="320040" indent="-320040" eaLnBrk="1" fontAlgn="auto" hangingPunct="1">
              <a:spcAft>
                <a:spcPts val="0"/>
              </a:spcAft>
              <a:buFont typeface="Wingdings" pitchFamily="2" charset="2"/>
              <a:buChar char="q"/>
              <a:defRPr/>
            </a:pPr>
            <a:r>
              <a:rPr lang="en-US" dirty="0" smtClean="0"/>
              <a:t>What is the percentage change in employment for the short term within the truck transportation industry (48-4000) in the St. Louis WIA?</a:t>
            </a:r>
          </a:p>
          <a:p>
            <a:pPr marL="320040" indent="-320040" eaLnBrk="1" fontAlgn="auto" hangingPunct="1">
              <a:spcAft>
                <a:spcPts val="0"/>
              </a:spcAft>
              <a:buFont typeface="Wingdings" pitchFamily="2" charset="2"/>
              <a:buChar char="q"/>
              <a:defRPr/>
            </a:pPr>
            <a:r>
              <a:rPr lang="en-US" dirty="0" smtClean="0"/>
              <a:t>What is the numerical change in employment for the short-term for a truck driver, heavy &amp; tractor trailer (53-3032) in the St. Louis WIA?</a:t>
            </a:r>
          </a:p>
          <a:p>
            <a:pPr marL="320040" indent="-320040" eaLnBrk="1" fontAlgn="auto" hangingPunct="1">
              <a:spcAft>
                <a:spcPts val="0"/>
              </a:spcAft>
              <a:buFont typeface="Wingdings" pitchFamily="2" charset="2"/>
              <a:buChar char="q"/>
              <a:defRPr/>
            </a:pPr>
            <a:r>
              <a:rPr lang="en-US" dirty="0" smtClean="0"/>
              <a:t>What are some of the skills required of a truck driver, heavy &amp; tractor trailer (53-3032)? </a:t>
            </a:r>
          </a:p>
          <a:p>
            <a:pPr marL="320040" indent="-320040" eaLnBrk="1" fontAlgn="auto" hangingPunct="1">
              <a:spcAft>
                <a:spcPts val="0"/>
              </a:spcAft>
              <a:buFont typeface="Wingdings" pitchFamily="2" charset="2"/>
              <a:buChar char="q"/>
              <a:defRPr/>
            </a:pPr>
            <a:r>
              <a:rPr lang="en-US" dirty="0" smtClean="0"/>
              <a:t>Where can Julie obtain training to meet the occupational requirements of a new high-demand occupation?</a:t>
            </a:r>
          </a:p>
          <a:p>
            <a:pPr marL="320040" indent="-320040" eaLnBrk="1" fontAlgn="auto" hangingPunct="1">
              <a:spcAft>
                <a:spcPts val="0"/>
              </a:spcAft>
              <a:buFont typeface="Arial" pitchFamily="34" charset="0"/>
              <a:buChar char="•"/>
              <a:defRPr/>
            </a:pPr>
            <a:endParaRPr lang="en-US" dirty="0" smtClean="0"/>
          </a:p>
        </p:txBody>
      </p:sp>
      <p:pic>
        <p:nvPicPr>
          <p:cNvPr id="4" name="~PP2913.WAV">
            <a:hlinkClick r:id="" action="ppaction://media"/>
          </p:cNvPr>
          <p:cNvPicPr>
            <a:picLocks noRot="1" noChangeAspect="1"/>
          </p:cNvPicPr>
          <p:nvPr>
            <a:wavAudioFile r:embed="rId1" name="~PP2913.WAV"/>
          </p:nvPr>
        </p:nvPicPr>
        <p:blipFill>
          <a:blip r:embed="rId4" cstate="print"/>
          <a:stretch>
            <a:fillRect/>
          </a:stretch>
        </p:blipFill>
        <p:spPr>
          <a:xfrm>
            <a:off x="8716963" y="6430963"/>
            <a:ext cx="304800" cy="304800"/>
          </a:xfrm>
          <a:prstGeom prst="rect">
            <a:avLst/>
          </a:prstGeom>
        </p:spPr>
      </p:pic>
    </p:spTree>
  </p:cSld>
  <p:clrMapOvr>
    <a:masterClrMapping/>
  </p:clrMapOvr>
  <p:transition advTm="44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12775" y="228600"/>
            <a:ext cx="8153400" cy="990600"/>
          </a:xfrm>
        </p:spPr>
        <p:txBody>
          <a:bodyPr/>
          <a:lstStyle/>
          <a:p>
            <a:pPr eaLnBrk="1" hangingPunct="1"/>
            <a:r>
              <a:rPr lang="en-US" smtClean="0"/>
              <a:t>Scenario 2</a:t>
            </a:r>
          </a:p>
        </p:txBody>
      </p:sp>
      <p:sp>
        <p:nvSpPr>
          <p:cNvPr id="12291" name="Content Placeholder 2"/>
          <p:cNvSpPr>
            <a:spLocks noGrp="1"/>
          </p:cNvSpPr>
          <p:nvPr>
            <p:ph sz="quarter" idx="1"/>
          </p:nvPr>
        </p:nvSpPr>
        <p:spPr>
          <a:xfrm>
            <a:off x="612775" y="1600200"/>
            <a:ext cx="8153400" cy="4495800"/>
          </a:xfrm>
        </p:spPr>
        <p:txBody>
          <a:bodyPr/>
          <a:lstStyle/>
          <a:p>
            <a:pPr eaLnBrk="1" hangingPunct="1">
              <a:buFont typeface="Wingdings" pitchFamily="2" charset="2"/>
              <a:buChar char="q"/>
            </a:pPr>
            <a:r>
              <a:rPr lang="en-US" smtClean="0"/>
              <a:t>Tom and Mary—need new personnel for their growing business</a:t>
            </a:r>
          </a:p>
          <a:p>
            <a:pPr lvl="1" eaLnBrk="1" hangingPunct="1">
              <a:buFont typeface="Wingdings" pitchFamily="2" charset="2"/>
              <a:buChar char="q"/>
            </a:pPr>
            <a:r>
              <a:rPr lang="en-US" smtClean="0"/>
              <a:t> Software and training consulting company</a:t>
            </a:r>
          </a:p>
          <a:p>
            <a:pPr lvl="1" eaLnBrk="1" hangingPunct="1">
              <a:buFont typeface="Wingdings" pitchFamily="2" charset="2"/>
              <a:buChar char="q"/>
            </a:pPr>
            <a:r>
              <a:rPr lang="en-US" smtClean="0"/>
              <a:t> Want to add  a sales manager position in their company</a:t>
            </a:r>
          </a:p>
          <a:p>
            <a:pPr lvl="1" eaLnBrk="1" hangingPunct="1">
              <a:buFont typeface="Wingdings" pitchFamily="2" charset="2"/>
              <a:buChar char="q"/>
            </a:pPr>
            <a:r>
              <a:rPr lang="en-US" smtClean="0"/>
              <a:t> Need help developing a position announcement that  describes the skill set that they are seeking in an employee</a:t>
            </a:r>
          </a:p>
          <a:p>
            <a:pPr lvl="1" eaLnBrk="1" hangingPunct="1">
              <a:buFont typeface="Wingdings" pitchFamily="2" charset="2"/>
              <a:buChar char="q"/>
            </a:pPr>
            <a:endParaRPr lang="en-US" smtClean="0"/>
          </a:p>
          <a:p>
            <a:pPr eaLnBrk="1" hangingPunct="1"/>
            <a:endParaRPr lang="en-US" smtClean="0"/>
          </a:p>
        </p:txBody>
      </p:sp>
      <p:pic>
        <p:nvPicPr>
          <p:cNvPr id="6" name="~PP2211.WAV">
            <a:hlinkClick r:id="" action="ppaction://media"/>
          </p:cNvPr>
          <p:cNvPicPr>
            <a:picLocks noRot="1" noChangeAspect="1"/>
          </p:cNvPicPr>
          <p:nvPr>
            <a:wavAudioFile r:embed="rId1" name="~PP2211.WAV"/>
          </p:nvPr>
        </p:nvPicPr>
        <p:blipFill>
          <a:blip r:embed="rId4" cstate="print"/>
          <a:stretch>
            <a:fillRect/>
          </a:stretch>
        </p:blipFill>
        <p:spPr>
          <a:xfrm>
            <a:off x="8716963" y="6430963"/>
            <a:ext cx="304800" cy="304800"/>
          </a:xfrm>
          <a:prstGeom prst="rect">
            <a:avLst/>
          </a:prstGeom>
        </p:spPr>
      </p:pic>
    </p:spTree>
  </p:cSld>
  <p:clrMapOvr>
    <a:masterClrMapping/>
  </p:clrMapOvr>
  <p:transition advTm="56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12775" y="228600"/>
            <a:ext cx="8153400" cy="990600"/>
          </a:xfrm>
        </p:spPr>
        <p:txBody>
          <a:bodyPr/>
          <a:lstStyle/>
          <a:p>
            <a:pPr eaLnBrk="1" hangingPunct="1"/>
            <a:r>
              <a:rPr lang="en-US" smtClean="0"/>
              <a:t>Questions</a:t>
            </a:r>
          </a:p>
        </p:txBody>
      </p:sp>
      <p:sp>
        <p:nvSpPr>
          <p:cNvPr id="3" name="Content Placeholder 2"/>
          <p:cNvSpPr>
            <a:spLocks noGrp="1"/>
          </p:cNvSpPr>
          <p:nvPr>
            <p:ph sz="quarter" idx="1"/>
          </p:nvPr>
        </p:nvSpPr>
        <p:spPr>
          <a:xfrm>
            <a:off x="612775" y="1600200"/>
            <a:ext cx="8153400" cy="4495800"/>
          </a:xfrm>
        </p:spPr>
        <p:txBody>
          <a:bodyPr rtlCol="0">
            <a:normAutofit fontScale="92500" lnSpcReduction="10000"/>
          </a:bodyPr>
          <a:lstStyle/>
          <a:p>
            <a:pPr marL="320040" indent="-320040" eaLnBrk="1" fontAlgn="auto" hangingPunct="1">
              <a:spcAft>
                <a:spcPts val="0"/>
              </a:spcAft>
              <a:buFont typeface="Wingdings" pitchFamily="2" charset="2"/>
              <a:buChar char="q"/>
              <a:defRPr/>
            </a:pPr>
            <a:r>
              <a:rPr lang="en-US" dirty="0" smtClean="0"/>
              <a:t>What SOC code best matches the description of the sales manager position Tom and Mary wish to fill?</a:t>
            </a:r>
          </a:p>
          <a:p>
            <a:pPr marL="320040" indent="-320040" eaLnBrk="1" fontAlgn="auto" hangingPunct="1">
              <a:spcAft>
                <a:spcPts val="0"/>
              </a:spcAft>
              <a:buFont typeface="Wingdings" pitchFamily="2" charset="2"/>
              <a:buChar char="q"/>
              <a:defRPr/>
            </a:pPr>
            <a:r>
              <a:rPr lang="en-US" dirty="0" smtClean="0"/>
              <a:t>What are the skills needed for the position that should be listed in the job opening description?</a:t>
            </a:r>
          </a:p>
          <a:p>
            <a:pPr marL="320040" indent="-320040" eaLnBrk="1" fontAlgn="auto" hangingPunct="1">
              <a:spcAft>
                <a:spcPts val="0"/>
              </a:spcAft>
              <a:buFont typeface="Wingdings" pitchFamily="2" charset="2"/>
              <a:buChar char="q"/>
              <a:defRPr/>
            </a:pPr>
            <a:r>
              <a:rPr lang="en-US" dirty="0" smtClean="0"/>
              <a:t>What are some colleges that provide training (11-2022) for this occupation where they can advertise their opening?</a:t>
            </a:r>
          </a:p>
          <a:p>
            <a:pPr marL="320040" indent="-320040" eaLnBrk="1" fontAlgn="auto" hangingPunct="1">
              <a:spcAft>
                <a:spcPts val="0"/>
              </a:spcAft>
              <a:buFont typeface="Wingdings" pitchFamily="2" charset="2"/>
              <a:buChar char="q"/>
              <a:defRPr/>
            </a:pPr>
            <a:r>
              <a:rPr lang="en-US" dirty="0" smtClean="0"/>
              <a:t>Using the long-term employment projections, what should Tom and Mary expect to pay their new employee if their business is located in the Northeast WIA? </a:t>
            </a:r>
          </a:p>
          <a:p>
            <a:pPr marL="320040" indent="-320040" eaLnBrk="1" fontAlgn="auto" hangingPunct="1">
              <a:spcAft>
                <a:spcPts val="0"/>
              </a:spcAft>
              <a:buFont typeface="Arial" pitchFamily="34" charset="0"/>
              <a:buChar char="•"/>
              <a:defRPr/>
            </a:pPr>
            <a:endParaRPr lang="en-US" dirty="0" smtClean="0"/>
          </a:p>
        </p:txBody>
      </p:sp>
      <p:pic>
        <p:nvPicPr>
          <p:cNvPr id="4" name="~PP2442.WAV">
            <a:hlinkClick r:id="" action="ppaction://media"/>
          </p:cNvPr>
          <p:cNvPicPr>
            <a:picLocks noRot="1" noChangeAspect="1"/>
          </p:cNvPicPr>
          <p:nvPr>
            <a:wavAudioFile r:embed="rId1" name="~PP2442.WAV"/>
          </p:nvPr>
        </p:nvPicPr>
        <p:blipFill>
          <a:blip r:embed="rId4" cstate="print"/>
          <a:stretch>
            <a:fillRect/>
          </a:stretch>
        </p:blipFill>
        <p:spPr>
          <a:xfrm>
            <a:off x="8716963" y="6430963"/>
            <a:ext cx="304800" cy="304800"/>
          </a:xfrm>
          <a:prstGeom prst="rect">
            <a:avLst/>
          </a:prstGeom>
        </p:spPr>
      </p:pic>
    </p:spTree>
  </p:cSld>
  <p:clrMapOvr>
    <a:masterClrMapping/>
  </p:clrMapOvr>
  <p:transition advTm="45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meric_logo_transparent.gif">
            <a:hlinkClick r:id="rId4"/>
          </p:cNvPr>
          <p:cNvPicPr>
            <a:picLocks noChangeAspect="1"/>
          </p:cNvPicPr>
          <p:nvPr/>
        </p:nvPicPr>
        <p:blipFill>
          <a:blip r:embed="rId5" cstate="print"/>
          <a:srcRect/>
          <a:stretch>
            <a:fillRect/>
          </a:stretch>
        </p:blipFill>
        <p:spPr bwMode="auto">
          <a:xfrm>
            <a:off x="6629400" y="5181600"/>
            <a:ext cx="2057400" cy="893712"/>
          </a:xfrm>
          <a:prstGeom prst="rect">
            <a:avLst/>
          </a:prstGeom>
          <a:noFill/>
          <a:ln w="9525">
            <a:noFill/>
            <a:miter lim="800000"/>
            <a:headEnd/>
            <a:tailEnd/>
          </a:ln>
        </p:spPr>
      </p:pic>
      <p:pic>
        <p:nvPicPr>
          <p:cNvPr id="34819" name="Picture 4" descr="NewDED_color.jpg"/>
          <p:cNvPicPr>
            <a:picLocks noChangeAspect="1"/>
          </p:cNvPicPr>
          <p:nvPr/>
        </p:nvPicPr>
        <p:blipFill>
          <a:blip r:embed="rId6" cstate="print"/>
          <a:srcRect/>
          <a:stretch>
            <a:fillRect/>
          </a:stretch>
        </p:blipFill>
        <p:spPr bwMode="auto">
          <a:xfrm>
            <a:off x="228600" y="5410200"/>
            <a:ext cx="2819400" cy="735563"/>
          </a:xfrm>
          <a:prstGeom prst="rect">
            <a:avLst/>
          </a:prstGeom>
          <a:noFill/>
          <a:ln w="9525">
            <a:noFill/>
            <a:miter lim="800000"/>
            <a:headEnd/>
            <a:tailEnd/>
          </a:ln>
        </p:spPr>
      </p:pic>
      <p:sp>
        <p:nvSpPr>
          <p:cNvPr id="34820" name="Title 4"/>
          <p:cNvSpPr>
            <a:spLocks noGrp="1"/>
          </p:cNvSpPr>
          <p:nvPr>
            <p:ph type="title"/>
          </p:nvPr>
        </p:nvSpPr>
        <p:spPr>
          <a:xfrm>
            <a:off x="612775" y="228600"/>
            <a:ext cx="8153400" cy="990600"/>
          </a:xfrm>
        </p:spPr>
        <p:txBody>
          <a:bodyPr/>
          <a:lstStyle/>
          <a:p>
            <a:pPr eaLnBrk="1" hangingPunct="1"/>
            <a:r>
              <a:rPr lang="en-US" dirty="0" smtClean="0">
                <a:solidFill>
                  <a:schemeClr val="accent6">
                    <a:lumMod val="75000"/>
                  </a:schemeClr>
                </a:solidFill>
              </a:rPr>
              <a:t>Thank you for your participation!</a:t>
            </a:r>
          </a:p>
        </p:txBody>
      </p:sp>
      <p:pic>
        <p:nvPicPr>
          <p:cNvPr id="34821" name="Picture 2" descr="http://www.workforce3one.org/images/email/newsletter_images/footer.gif"/>
          <p:cNvPicPr>
            <a:picLocks noChangeAspect="1" noChangeArrowheads="1"/>
          </p:cNvPicPr>
          <p:nvPr/>
        </p:nvPicPr>
        <p:blipFill>
          <a:blip r:embed="rId7" cstate="print"/>
          <a:srcRect r="55405" b="7246"/>
          <a:stretch>
            <a:fillRect/>
          </a:stretch>
        </p:blipFill>
        <p:spPr bwMode="auto">
          <a:xfrm>
            <a:off x="3352800" y="5257800"/>
            <a:ext cx="2971800" cy="720140"/>
          </a:xfrm>
          <a:prstGeom prst="rect">
            <a:avLst/>
          </a:prstGeom>
          <a:noFill/>
          <a:ln w="9525">
            <a:noFill/>
            <a:miter lim="800000"/>
            <a:headEnd/>
            <a:tailEnd/>
          </a:ln>
        </p:spPr>
      </p:pic>
      <p:sp>
        <p:nvSpPr>
          <p:cNvPr id="7" name="TextBox 6"/>
          <p:cNvSpPr txBox="1"/>
          <p:nvPr/>
        </p:nvSpPr>
        <p:spPr>
          <a:xfrm>
            <a:off x="1638300" y="2514600"/>
            <a:ext cx="5867400" cy="1877437"/>
          </a:xfrm>
          <a:prstGeom prst="rect">
            <a:avLst/>
          </a:prstGeom>
          <a:noFill/>
        </p:spPr>
        <p:txBody>
          <a:bodyPr wrap="square" rtlCol="0">
            <a:spAutoFit/>
          </a:bodyPr>
          <a:lstStyle/>
          <a:p>
            <a:pPr algn="ctr"/>
            <a:r>
              <a:rPr lang="en-US" sz="3200" dirty="0" smtClean="0"/>
              <a:t>Contact us at:</a:t>
            </a:r>
          </a:p>
          <a:p>
            <a:pPr algn="ctr"/>
            <a:r>
              <a:rPr lang="en-US" sz="2800" dirty="0" smtClean="0"/>
              <a:t>mericdata@ded.mo.gov</a:t>
            </a:r>
          </a:p>
          <a:p>
            <a:pPr algn="ctr"/>
            <a:r>
              <a:rPr lang="en-US" sz="2800" dirty="0" smtClean="0"/>
              <a:t>Fax: (573) 751-7160 </a:t>
            </a:r>
          </a:p>
          <a:p>
            <a:pPr algn="ctr"/>
            <a:r>
              <a:rPr lang="en-US" sz="2800" dirty="0" smtClean="0"/>
              <a:t>www.missourieconomy.org</a:t>
            </a:r>
            <a:endParaRPr lang="en-US" sz="2800" dirty="0"/>
          </a:p>
        </p:txBody>
      </p:sp>
      <p:pic>
        <p:nvPicPr>
          <p:cNvPr id="9" name="~PP1279.WAV">
            <a:hlinkClick r:id="" action="ppaction://media"/>
          </p:cNvPr>
          <p:cNvPicPr>
            <a:picLocks noRot="1" noChangeAspect="1"/>
          </p:cNvPicPr>
          <p:nvPr>
            <a:wavAudioFile r:embed="rId1" name="~PP1279.WAV"/>
          </p:nvPr>
        </p:nvPicPr>
        <p:blipFill>
          <a:blip r:embed="rId8" cstate="print"/>
          <a:stretch>
            <a:fillRect/>
          </a:stretch>
        </p:blipFill>
        <p:spPr>
          <a:xfrm>
            <a:off x="8716963" y="6430963"/>
            <a:ext cx="304800" cy="304800"/>
          </a:xfrm>
          <a:prstGeom prst="rect">
            <a:avLst/>
          </a:prstGeom>
        </p:spPr>
      </p:pic>
    </p:spTree>
  </p:cSld>
  <p:clrMapOvr>
    <a:masterClrMapping/>
  </p:clrMapOvr>
  <p:transition advTm="301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Placeholder 5"/>
          <p:cNvSpPr>
            <a:spLocks noGrp="1"/>
          </p:cNvSpPr>
          <p:nvPr>
            <p:ph type="body" sz="half" idx="2"/>
          </p:nvPr>
        </p:nvSpPr>
        <p:spPr/>
        <p:txBody>
          <a:bodyPr/>
          <a:lstStyle/>
          <a:p>
            <a:r>
              <a:rPr lang="en-US" sz="2400" dirty="0" smtClean="0">
                <a:hlinkClick r:id="rId3"/>
              </a:rPr>
              <a:t>http://www.surveymonkey.com/s/M7BLRV9</a:t>
            </a:r>
            <a:r>
              <a:rPr lang="en-US" sz="2400" dirty="0" smtClean="0"/>
              <a:t> </a:t>
            </a:r>
          </a:p>
        </p:txBody>
      </p:sp>
      <p:sp>
        <p:nvSpPr>
          <p:cNvPr id="9219" name="Title 3"/>
          <p:cNvSpPr>
            <a:spLocks noGrp="1"/>
          </p:cNvSpPr>
          <p:nvPr>
            <p:ph type="title"/>
          </p:nvPr>
        </p:nvSpPr>
        <p:spPr>
          <a:xfrm>
            <a:off x="1676400" y="152400"/>
            <a:ext cx="7315200" cy="4038600"/>
          </a:xfrm>
        </p:spPr>
        <p:txBody>
          <a:bodyPr>
            <a:normAutofit/>
          </a:bodyPr>
          <a:lstStyle/>
          <a:p>
            <a:r>
              <a:rPr lang="en-US" sz="3200" dirty="0" smtClean="0">
                <a:solidFill>
                  <a:schemeClr val="tx1"/>
                </a:solidFill>
                <a:latin typeface="+mn-lt"/>
              </a:rPr>
              <a:t>Please take a moment to complete this survey, which is available online at the link below.  Your input will assist us in making these webinars more effective and successful as we continue to make further improvements.</a:t>
            </a:r>
          </a:p>
        </p:txBody>
      </p:sp>
      <p:pic>
        <p:nvPicPr>
          <p:cNvPr id="4" name="~PP2891.WAV">
            <a:hlinkClick r:id="" action="ppaction://media"/>
          </p:cNvPr>
          <p:cNvPicPr>
            <a:picLocks noRot="1" noChangeAspect="1"/>
          </p:cNvPicPr>
          <p:nvPr>
            <a:wavAudioFile r:embed="rId1" name="~PP2891.WAV"/>
          </p:nvPr>
        </p:nvPicPr>
        <p:blipFill>
          <a:blip r:embed="rId4" cstate="print"/>
          <a:stretch>
            <a:fillRect/>
          </a:stretch>
        </p:blipFill>
        <p:spPr>
          <a:xfrm>
            <a:off x="8716963" y="6430963"/>
            <a:ext cx="304800" cy="304800"/>
          </a:xfrm>
          <a:prstGeom prst="rect">
            <a:avLst/>
          </a:prstGeom>
        </p:spPr>
      </p:pic>
    </p:spTree>
  </p:cSld>
  <p:clrMapOvr>
    <a:masterClrMapping/>
  </p:clrMapOvr>
  <p:transition advTm="138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Career Exploration Tools</a:t>
            </a:r>
            <a:endParaRPr lang="en-US" dirty="0"/>
          </a:p>
        </p:txBody>
      </p:sp>
      <p:pic>
        <p:nvPicPr>
          <p:cNvPr id="6" name="Picture 1"/>
          <p:cNvPicPr>
            <a:picLocks noGrp="1" noChangeAspect="1" noChangeArrowheads="1"/>
          </p:cNvPicPr>
          <p:nvPr>
            <p:ph sz="quarter" idx="1"/>
          </p:nvPr>
        </p:nvPicPr>
        <p:blipFill>
          <a:blip r:embed="rId4" cstate="print"/>
          <a:srcRect l="12500" t="14844" r="13750" b="22656"/>
          <a:stretch>
            <a:fillRect/>
          </a:stretch>
        </p:blipFill>
        <p:spPr bwMode="auto">
          <a:xfrm>
            <a:off x="5105400" y="1524001"/>
            <a:ext cx="4038600" cy="2738034"/>
          </a:xfrm>
          <a:prstGeom prst="rect">
            <a:avLst/>
          </a:prstGeom>
          <a:noFill/>
          <a:ln w="19050">
            <a:solidFill>
              <a:schemeClr val="accent3"/>
            </a:solidFill>
            <a:miter lim="800000"/>
            <a:headEnd/>
            <a:tailEnd/>
          </a:ln>
        </p:spPr>
      </p:pic>
      <p:sp>
        <p:nvSpPr>
          <p:cNvPr id="7" name="Content Placeholder 3"/>
          <p:cNvSpPr txBox="1">
            <a:spLocks/>
          </p:cNvSpPr>
          <p:nvPr/>
        </p:nvSpPr>
        <p:spPr bwMode="auto">
          <a:xfrm>
            <a:off x="152400" y="1600200"/>
            <a:ext cx="49530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19088" marR="0" lvl="0" indent="-319088" algn="l" defTabSz="914400" rtl="0" eaLnBrk="0" fontAlgn="base" latinLnBrk="0" hangingPunct="0">
              <a:lnSpc>
                <a:spcPct val="100000"/>
              </a:lnSpc>
              <a:spcBef>
                <a:spcPts val="700"/>
              </a:spcBef>
              <a:spcAft>
                <a:spcPct val="0"/>
              </a:spcAft>
              <a:buClr>
                <a:schemeClr val="accent2"/>
              </a:buClr>
              <a:buSzPct val="60000"/>
              <a:buFont typeface="Wingdings" pitchFamily="2" charset="2"/>
              <a:buChar char=""/>
              <a:tabLst/>
              <a:defRPr/>
            </a:pPr>
            <a:r>
              <a:rPr kumimoji="0" lang="en-US" sz="2900" b="1" i="0" u="none" strike="noStrike" kern="1200" cap="none" spc="0" normalizeH="0" baseline="0" noProof="0" dirty="0" smtClean="0">
                <a:ln>
                  <a:noFill/>
                </a:ln>
                <a:solidFill>
                  <a:schemeClr val="tx1"/>
                </a:solidFill>
                <a:effectLst/>
                <a:uLnTx/>
                <a:uFillTx/>
                <a:latin typeface="+mn-lt"/>
                <a:ea typeface="+mn-ea"/>
                <a:cs typeface="+mn-cs"/>
              </a:rPr>
              <a:t>Communication in a</a:t>
            </a:r>
            <a:br>
              <a:rPr kumimoji="0" lang="en-US" sz="2900" b="1" i="0" u="none" strike="noStrike" kern="1200" cap="none" spc="0" normalizeH="0" baseline="0" noProof="0" dirty="0" smtClean="0">
                <a:ln>
                  <a:noFill/>
                </a:ln>
                <a:solidFill>
                  <a:schemeClr val="tx1"/>
                </a:solidFill>
                <a:effectLst/>
                <a:uLnTx/>
                <a:uFillTx/>
                <a:latin typeface="+mn-lt"/>
                <a:ea typeface="+mn-ea"/>
                <a:cs typeface="+mn-cs"/>
              </a:rPr>
            </a:br>
            <a:r>
              <a:rPr kumimoji="0" lang="en-US" sz="2900" b="1" i="0" u="none" strike="noStrike" kern="1200" cap="none" spc="0" normalizeH="0" baseline="0" noProof="0" dirty="0" smtClean="0">
                <a:ln>
                  <a:noFill/>
                </a:ln>
                <a:solidFill>
                  <a:schemeClr val="tx1"/>
                </a:solidFill>
                <a:effectLst/>
                <a:uLnTx/>
                <a:uFillTx/>
                <a:latin typeface="+mn-lt"/>
                <a:ea typeface="+mn-ea"/>
                <a:cs typeface="+mn-cs"/>
              </a:rPr>
              <a:t>Common</a:t>
            </a:r>
            <a:r>
              <a:rPr kumimoji="0" lang="en-US" sz="2900" b="1" i="0" u="none" strike="noStrike" kern="1200" cap="none" spc="0" normalizeH="0" noProof="0" dirty="0" smtClean="0">
                <a:ln>
                  <a:noFill/>
                </a:ln>
                <a:solidFill>
                  <a:schemeClr val="tx1"/>
                </a:solidFill>
                <a:effectLst/>
                <a:uLnTx/>
                <a:uFillTx/>
                <a:latin typeface="+mn-lt"/>
                <a:ea typeface="+mn-ea"/>
                <a:cs typeface="+mn-cs"/>
              </a:rPr>
              <a:t> Language</a:t>
            </a:r>
            <a:endParaRPr kumimoji="0" lang="en-US" sz="2900" b="1" i="0" u="none" strike="noStrike" kern="1200" cap="none" spc="0" normalizeH="0" baseline="0" noProof="0" dirty="0" smtClean="0">
              <a:ln>
                <a:noFill/>
              </a:ln>
              <a:solidFill>
                <a:schemeClr val="tx1"/>
              </a:solidFill>
              <a:effectLst/>
              <a:uLnTx/>
              <a:uFillTx/>
              <a:latin typeface="+mn-lt"/>
              <a:ea typeface="+mn-ea"/>
              <a:cs typeface="+mn-cs"/>
            </a:endParaRPr>
          </a:p>
          <a:p>
            <a:pPr marL="776288" lvl="1" indent="-319088" defTabSz="914400" eaLnBrk="0" hangingPunct="0">
              <a:spcBef>
                <a:spcPts val="700"/>
              </a:spcBef>
              <a:buClr>
                <a:schemeClr val="accent2"/>
              </a:buClr>
              <a:buSzPct val="60000"/>
              <a:buFont typeface="Wingdings" pitchFamily="2" charset="2"/>
              <a:buChar char=""/>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Employers</a:t>
            </a:r>
          </a:p>
          <a:p>
            <a:pPr marL="776288" lvl="1" indent="-319088" defTabSz="914400" eaLnBrk="0" hangingPunct="0">
              <a:spcBef>
                <a:spcPts val="700"/>
              </a:spcBef>
              <a:buClr>
                <a:schemeClr val="accent2"/>
              </a:buClr>
              <a:buSzPct val="60000"/>
              <a:buFont typeface="Wingdings" pitchFamily="2" charset="2"/>
              <a:buChar char=""/>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Job Seekers</a:t>
            </a:r>
          </a:p>
          <a:p>
            <a:pPr marL="776288" lvl="1" indent="-319088" defTabSz="914400" eaLnBrk="0" hangingPunct="0">
              <a:spcBef>
                <a:spcPts val="700"/>
              </a:spcBef>
              <a:buClr>
                <a:schemeClr val="accent2"/>
              </a:buClr>
              <a:buSzPct val="60000"/>
              <a:buFont typeface="Wingdings" pitchFamily="2" charset="2"/>
              <a:buChar char=""/>
              <a:defRPr/>
            </a:pPr>
            <a:r>
              <a:rPr lang="en-US" sz="2400" dirty="0" smtClean="0">
                <a:latin typeface="+mn-lt"/>
                <a:ea typeface="+mn-ea"/>
                <a:cs typeface="+mn-cs"/>
              </a:rPr>
              <a:t>Workforce Developers</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19088" marR="0" lvl="0" indent="-319088" algn="l" defTabSz="914400" rtl="0" eaLnBrk="0" fontAlgn="base" latinLnBrk="0" hangingPunct="0">
              <a:lnSpc>
                <a:spcPct val="100000"/>
              </a:lnSpc>
              <a:spcBef>
                <a:spcPts val="700"/>
              </a:spcBef>
              <a:spcAft>
                <a:spcPct val="0"/>
              </a:spcAft>
              <a:buClr>
                <a:schemeClr val="accent2"/>
              </a:buClr>
              <a:buSzPct val="60000"/>
              <a:buFont typeface="Wingdings" pitchFamily="2" charset="2"/>
              <a:buChar char=""/>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Integrated Systems</a:t>
            </a:r>
          </a:p>
          <a:p>
            <a:pPr marL="776288" lvl="1" indent="-319088" defTabSz="914400" eaLnBrk="0" hangingPunct="0">
              <a:spcBef>
                <a:spcPts val="700"/>
              </a:spcBef>
              <a:buClr>
                <a:schemeClr val="accent2"/>
              </a:buClr>
              <a:buSzPct val="60000"/>
              <a:buFont typeface="Wingdings" pitchFamily="2" charset="2"/>
              <a:buChar char=""/>
              <a:defRPr/>
            </a:pPr>
            <a:r>
              <a:rPr lang="en-US" sz="2400" dirty="0" smtClean="0">
                <a:latin typeface="+mn-lt"/>
                <a:ea typeface="+mn-ea"/>
                <a:cs typeface="+mn-cs"/>
              </a:rPr>
              <a:t>M</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issiouriconnections.org</a:t>
            </a:r>
          </a:p>
          <a:p>
            <a:pPr marL="776288" lvl="1" indent="-319088" defTabSz="914400" eaLnBrk="0" hangingPunct="0">
              <a:spcBef>
                <a:spcPts val="700"/>
              </a:spcBef>
              <a:buClr>
                <a:schemeClr val="accent2"/>
              </a:buClr>
              <a:buSzPct val="60000"/>
              <a:buFont typeface="Wingdings" pitchFamily="2" charset="2"/>
              <a:buChar char=""/>
              <a:defRPr/>
            </a:pPr>
            <a:r>
              <a:rPr lang="en-US" sz="2400" dirty="0" smtClean="0">
                <a:latin typeface="+mn-lt"/>
                <a:ea typeface="+mn-ea"/>
                <a:cs typeface="+mn-cs"/>
              </a:rPr>
              <a:t>Missouri Education and Career Tool</a:t>
            </a:r>
            <a:endParaRPr lang="en-US" sz="2400" noProof="0" dirty="0" smtClean="0">
              <a:latin typeface="+mn-lt"/>
              <a:ea typeface="+mn-ea"/>
              <a:cs typeface="+mn-cs"/>
            </a:endParaRPr>
          </a:p>
          <a:p>
            <a:pPr marL="776288" lvl="1" indent="-319088" defTabSz="914400" eaLnBrk="0" hangingPunct="0">
              <a:spcBef>
                <a:spcPts val="700"/>
              </a:spcBef>
              <a:buClr>
                <a:schemeClr val="accent2"/>
              </a:buClr>
              <a:buSzPct val="60000"/>
              <a:buFont typeface="Wingdings" pitchFamily="2" charset="2"/>
              <a:buChar char=""/>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CareerOneStop</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p:txBody>
      </p:sp>
      <p:pic>
        <p:nvPicPr>
          <p:cNvPr id="8" name="Picture 7"/>
          <p:cNvPicPr/>
          <p:nvPr/>
        </p:nvPicPr>
        <p:blipFill>
          <a:blip r:embed="rId5" cstate="print"/>
          <a:srcRect t="10760" r="2083" b="3200"/>
          <a:stretch>
            <a:fillRect/>
          </a:stretch>
        </p:blipFill>
        <p:spPr bwMode="auto">
          <a:xfrm>
            <a:off x="5334000" y="4419600"/>
            <a:ext cx="3519487" cy="2438400"/>
          </a:xfrm>
          <a:prstGeom prst="rect">
            <a:avLst/>
          </a:prstGeom>
          <a:noFill/>
          <a:ln w="19050">
            <a:solidFill>
              <a:schemeClr val="accent3"/>
            </a:solidFill>
            <a:miter lim="800000"/>
            <a:headEnd/>
            <a:tailEnd/>
          </a:ln>
        </p:spPr>
      </p:pic>
      <p:pic>
        <p:nvPicPr>
          <p:cNvPr id="10" name="~PP3405.WAV">
            <a:hlinkClick r:id="" action="ppaction://media"/>
          </p:cNvPr>
          <p:cNvPicPr>
            <a:picLocks noRot="1" noChangeAspect="1"/>
          </p:cNvPicPr>
          <p:nvPr>
            <a:wavAudioFile r:embed="rId1" name="~PP3405.WAV"/>
          </p:nvPr>
        </p:nvPicPr>
        <p:blipFill>
          <a:blip r:embed="rId6" cstate="print"/>
          <a:stretch>
            <a:fillRect/>
          </a:stretch>
        </p:blipFill>
        <p:spPr>
          <a:xfrm>
            <a:off x="8716963" y="6430963"/>
            <a:ext cx="304800" cy="304800"/>
          </a:xfrm>
          <a:prstGeom prst="rect">
            <a:avLst/>
          </a:prstGeom>
        </p:spPr>
      </p:pic>
    </p:spTree>
  </p:cSld>
  <p:clrMapOvr>
    <a:masterClrMapping/>
  </p:clrMapOvr>
  <p:transition advTm="293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r" eaLnBrk="1" fontAlgn="auto" hangingPunct="1">
              <a:spcAft>
                <a:spcPts val="0"/>
              </a:spcAft>
              <a:defRPr/>
            </a:pPr>
            <a:r>
              <a:rPr lang="en-US" dirty="0" smtClean="0"/>
              <a:t>Case Study</a:t>
            </a:r>
            <a:endParaRPr lang="en-US" dirty="0"/>
          </a:p>
        </p:txBody>
      </p:sp>
      <p:pic>
        <p:nvPicPr>
          <p:cNvPr id="4" name="~PP549.WAV">
            <a:hlinkClick r:id="" action="ppaction://media"/>
          </p:cNvPr>
          <p:cNvPicPr>
            <a:picLocks noRot="1" noChangeAspect="1"/>
          </p:cNvPicPr>
          <p:nvPr>
            <a:wavAudioFile r:embed="rId2" name="~PP549.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208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1"/>
          <p:cNvSpPr>
            <a:spLocks noGrp="1"/>
          </p:cNvSpPr>
          <p:nvPr>
            <p:ph type="body" idx="1"/>
          </p:nvPr>
        </p:nvSpPr>
        <p:spPr>
          <a:xfrm>
            <a:off x="609600" y="2743201"/>
            <a:ext cx="8370888" cy="3886200"/>
          </a:xfrm>
        </p:spPr>
        <p:txBody>
          <a:bodyPr>
            <a:normAutofit/>
          </a:bodyPr>
          <a:lstStyle/>
          <a:p>
            <a:r>
              <a:rPr lang="en-US" sz="2400" dirty="0" smtClean="0">
                <a:solidFill>
                  <a:schemeClr val="tx1"/>
                </a:solidFill>
                <a:latin typeface="Calibri" pitchFamily="34" charset="0"/>
              </a:rPr>
              <a:t>In Module 2, Lesson 1, we met Robert Smith.  A recently dislocated production supervisor from a beverage manufacturing company.  We discovered that the outlook for his occupation and his industry were decreasing and he now needs to understand what he can do to find re-employment.  </a:t>
            </a:r>
          </a:p>
          <a:p>
            <a:r>
              <a:rPr lang="en-US" sz="2400" dirty="0" smtClean="0">
                <a:solidFill>
                  <a:schemeClr val="tx1"/>
                </a:solidFill>
                <a:latin typeface="Calibri" pitchFamily="34" charset="0"/>
              </a:rPr>
              <a:t>His options may be to simply apply for new vacancies for his occupation within other industries or looking into a new field that would match his transferable skills……….  Let’s use our career exploration tools to see if we can help Robert some more.</a:t>
            </a:r>
          </a:p>
        </p:txBody>
      </p:sp>
      <p:sp>
        <p:nvSpPr>
          <p:cNvPr id="17411" name="Title 2"/>
          <p:cNvSpPr>
            <a:spLocks noGrp="1"/>
          </p:cNvSpPr>
          <p:nvPr>
            <p:ph type="title"/>
          </p:nvPr>
        </p:nvSpPr>
        <p:spPr/>
        <p:txBody>
          <a:bodyPr/>
          <a:lstStyle/>
          <a:p>
            <a:r>
              <a:rPr lang="en-US" b="1" smtClean="0"/>
              <a:t>Case Study</a:t>
            </a:r>
          </a:p>
        </p:txBody>
      </p:sp>
      <p:sp>
        <p:nvSpPr>
          <p:cNvPr id="4" name="Title 1"/>
          <p:cNvSpPr txBox="1">
            <a:spLocks/>
          </p:cNvSpPr>
          <p:nvPr/>
        </p:nvSpPr>
        <p:spPr bwMode="auto">
          <a:xfrm>
            <a:off x="609600" y="228600"/>
            <a:ext cx="8153400" cy="990600"/>
          </a:xfrm>
          <a:prstGeom prst="rect">
            <a:avLst/>
          </a:prstGeom>
          <a:noFill/>
          <a:ln w="9525">
            <a:noFill/>
            <a:miter lim="800000"/>
            <a:headEnd/>
            <a:tailEnd/>
          </a:ln>
        </p:spPr>
        <p:txBody>
          <a:bodyPr anchor="ctr"/>
          <a:lstStyle/>
          <a:p>
            <a:pPr algn="r" eaLnBrk="0" hangingPunct="0">
              <a:defRPr/>
            </a:pPr>
            <a:r>
              <a:rPr lang="en-US" sz="4400" dirty="0">
                <a:solidFill>
                  <a:schemeClr val="tx2"/>
                </a:solidFill>
                <a:latin typeface="+mj-lt"/>
                <a:ea typeface="+mj-ea"/>
                <a:cs typeface="+mj-cs"/>
              </a:rPr>
              <a:t>Dislocated </a:t>
            </a:r>
            <a:r>
              <a:rPr lang="en-US" sz="4400" dirty="0" smtClean="0">
                <a:solidFill>
                  <a:schemeClr val="tx2"/>
                </a:solidFill>
                <a:latin typeface="+mj-lt"/>
                <a:ea typeface="+mj-ea"/>
                <a:cs typeface="+mj-cs"/>
              </a:rPr>
              <a:t>Worker</a:t>
            </a:r>
            <a:endParaRPr lang="en-US" sz="3200" dirty="0">
              <a:solidFill>
                <a:schemeClr val="tx2"/>
              </a:solidFill>
              <a:latin typeface="+mj-lt"/>
              <a:ea typeface="+mj-ea"/>
              <a:cs typeface="+mj-cs"/>
            </a:endParaRPr>
          </a:p>
        </p:txBody>
      </p:sp>
      <p:pic>
        <p:nvPicPr>
          <p:cNvPr id="6" name="~PP267.WAV">
            <a:hlinkClick r:id="" action="ppaction://media"/>
          </p:cNvPr>
          <p:cNvPicPr>
            <a:picLocks noRot="1" noChangeAspect="1"/>
          </p:cNvPicPr>
          <p:nvPr>
            <a:wavAudioFile r:embed="rId2" name="~PP267.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36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The Four-Step Job Seeker Process</a:t>
            </a:r>
          </a:p>
        </p:txBody>
      </p:sp>
      <p:sp>
        <p:nvSpPr>
          <p:cNvPr id="3" name="Content Placeholder 2"/>
          <p:cNvSpPr>
            <a:spLocks noGrp="1"/>
          </p:cNvSpPr>
          <p:nvPr>
            <p:ph sz="quarter" idx="1"/>
          </p:nvPr>
        </p:nvSpPr>
        <p:spPr>
          <a:xfrm>
            <a:off x="381000" y="1669480"/>
            <a:ext cx="4343400" cy="5029200"/>
          </a:xfrm>
        </p:spPr>
        <p:txBody>
          <a:bodyPr>
            <a:normAutofit fontScale="92500" lnSpcReduction="10000"/>
          </a:bodyPr>
          <a:lstStyle/>
          <a:p>
            <a:pPr marL="514350" indent="-514350" fontAlgn="auto">
              <a:spcAft>
                <a:spcPts val="0"/>
              </a:spcAft>
              <a:buFont typeface="+mj-lt"/>
              <a:buAutoNum type="arabicPeriod"/>
              <a:defRPr/>
            </a:pPr>
            <a:r>
              <a:rPr lang="en-US" sz="3200" dirty="0" smtClean="0"/>
              <a:t>Identify your affected industry &amp; job seeker</a:t>
            </a:r>
          </a:p>
          <a:p>
            <a:pPr marL="514350" indent="-514350">
              <a:buFont typeface="+mj-lt"/>
              <a:buAutoNum type="arabicPeriod"/>
              <a:defRPr/>
            </a:pPr>
            <a:r>
              <a:rPr lang="en-US" sz="3200" dirty="0" smtClean="0"/>
              <a:t>Study industry patterns</a:t>
            </a:r>
          </a:p>
          <a:p>
            <a:pPr marL="514350" indent="-514350" fontAlgn="auto">
              <a:spcAft>
                <a:spcPts val="0"/>
              </a:spcAft>
              <a:buFont typeface="+mj-lt"/>
              <a:buAutoNum type="arabicPeriod"/>
              <a:defRPr/>
            </a:pPr>
            <a:r>
              <a:rPr lang="en-US" sz="3200" b="1" dirty="0" smtClean="0"/>
              <a:t>Determine your job seekers transferable skill set</a:t>
            </a:r>
          </a:p>
          <a:p>
            <a:pPr marL="514350" indent="-514350" fontAlgn="auto">
              <a:spcAft>
                <a:spcPts val="0"/>
              </a:spcAft>
              <a:buFont typeface="+mj-lt"/>
              <a:buAutoNum type="arabicPeriod"/>
              <a:defRPr/>
            </a:pPr>
            <a:r>
              <a:rPr lang="en-US" sz="3200" b="1" dirty="0" smtClean="0"/>
              <a:t>Narrow down the occupations within the industry that have similar skills for job seekers</a:t>
            </a:r>
            <a:endParaRPr lang="en-US" sz="3200" b="1" dirty="0"/>
          </a:p>
        </p:txBody>
      </p:sp>
      <p:pic>
        <p:nvPicPr>
          <p:cNvPr id="7" name="Content Placeholder 6" descr="35144.JPG"/>
          <p:cNvPicPr>
            <a:picLocks noGrp="1" noChangeAspect="1"/>
          </p:cNvPicPr>
          <p:nvPr>
            <p:ph sz="quarter" idx="2"/>
          </p:nvPr>
        </p:nvPicPr>
        <p:blipFill>
          <a:blip r:embed="rId4" cstate="print"/>
          <a:stretch>
            <a:fillRect/>
          </a:stretch>
        </p:blipFill>
        <p:spPr>
          <a:xfrm>
            <a:off x="5279310" y="1658362"/>
            <a:ext cx="3255089" cy="4931695"/>
          </a:xfrm>
        </p:spPr>
      </p:pic>
      <p:pic>
        <p:nvPicPr>
          <p:cNvPr id="6" name="~PP1046.WAV">
            <a:hlinkClick r:id="" action="ppaction://media"/>
          </p:cNvPr>
          <p:cNvPicPr>
            <a:picLocks noRot="1" noChangeAspect="1"/>
          </p:cNvPicPr>
          <p:nvPr>
            <a:wavAudioFile r:embed="rId1" name="~PP1046.WAV"/>
          </p:nvPr>
        </p:nvPicPr>
        <p:blipFill>
          <a:blip r:embed="rId5" cstate="print"/>
          <a:stretch>
            <a:fillRect/>
          </a:stretch>
        </p:blipFill>
        <p:spPr>
          <a:xfrm>
            <a:off x="8716963" y="6430963"/>
            <a:ext cx="304800" cy="304800"/>
          </a:xfrm>
          <a:prstGeom prst="rect">
            <a:avLst/>
          </a:prstGeom>
        </p:spPr>
      </p:pic>
    </p:spTree>
  </p:cSld>
  <p:clrMapOvr>
    <a:masterClrMapping/>
  </p:clrMapOvr>
  <p:transition advTm="375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Beverage Manufacturing Management</a:t>
            </a:r>
            <a:endParaRPr lang="en-US" sz="4000" dirty="0">
              <a:solidFill>
                <a:schemeClr val="tx1"/>
              </a:solidFill>
            </a:endParaRPr>
          </a:p>
        </p:txBody>
      </p:sp>
      <p:sp>
        <p:nvSpPr>
          <p:cNvPr id="3" name="Content Placeholder 2"/>
          <p:cNvSpPr>
            <a:spLocks noGrp="1"/>
          </p:cNvSpPr>
          <p:nvPr>
            <p:ph sz="quarter" idx="2"/>
          </p:nvPr>
        </p:nvSpPr>
        <p:spPr/>
        <p:txBody>
          <a:bodyPr>
            <a:noAutofit/>
          </a:bodyPr>
          <a:lstStyle/>
          <a:p>
            <a:r>
              <a:rPr lang="en-US" sz="2000" b="1" dirty="0" smtClean="0"/>
              <a:t>LEHD</a:t>
            </a:r>
            <a:r>
              <a:rPr lang="en-US" sz="2000" dirty="0" smtClean="0"/>
              <a:t> – Statewide the industry has small employment and recent job loss</a:t>
            </a:r>
          </a:p>
          <a:p>
            <a:r>
              <a:rPr lang="en-US" sz="2000" b="1" dirty="0" smtClean="0"/>
              <a:t>BLS</a:t>
            </a:r>
            <a:r>
              <a:rPr lang="en-US" sz="2000" dirty="0" smtClean="0"/>
              <a:t> – The beverage manufacturing industry has a 10-year nationally projected employment loss of 0.1% and occupation’s loss of 1.2%</a:t>
            </a:r>
          </a:p>
          <a:p>
            <a:r>
              <a:rPr lang="en-US" sz="2000" b="1" dirty="0" smtClean="0"/>
              <a:t>Occupation Projections</a:t>
            </a:r>
            <a:r>
              <a:rPr lang="en-US" sz="2000" dirty="0" smtClean="0"/>
              <a:t> –In the Central Region First-line production supervisors have a 10 year projected employment increase of 2.56%</a:t>
            </a:r>
          </a:p>
          <a:p>
            <a:endParaRPr lang="en-US" sz="2200" dirty="0" smtClean="0"/>
          </a:p>
          <a:p>
            <a:endParaRPr lang="en-US" sz="2200" dirty="0" smtClean="0"/>
          </a:p>
          <a:p>
            <a:endParaRPr lang="en-US" sz="2200" dirty="0"/>
          </a:p>
        </p:txBody>
      </p:sp>
      <p:sp>
        <p:nvSpPr>
          <p:cNvPr id="4" name="Content Placeholder 3"/>
          <p:cNvSpPr>
            <a:spLocks noGrp="1"/>
          </p:cNvSpPr>
          <p:nvPr>
            <p:ph sz="quarter" idx="4"/>
          </p:nvPr>
        </p:nvSpPr>
        <p:spPr/>
        <p:txBody>
          <a:bodyPr>
            <a:normAutofit/>
          </a:bodyPr>
          <a:lstStyle/>
          <a:p>
            <a:r>
              <a:rPr lang="en-US" sz="2000" dirty="0" smtClean="0"/>
              <a:t>Step 3: Determine your job seeker’s transferable skill sets</a:t>
            </a:r>
          </a:p>
          <a:p>
            <a:r>
              <a:rPr lang="en-US" sz="2000" dirty="0" smtClean="0"/>
              <a:t>Step 4: Narrow down the occupations within the industry with similar skills</a:t>
            </a:r>
          </a:p>
        </p:txBody>
      </p:sp>
      <p:sp>
        <p:nvSpPr>
          <p:cNvPr id="5" name="Text Placeholder 4"/>
          <p:cNvSpPr>
            <a:spLocks noGrp="1"/>
          </p:cNvSpPr>
          <p:nvPr>
            <p:ph type="body" sz="quarter" idx="1"/>
          </p:nvPr>
        </p:nvSpPr>
        <p:spPr/>
        <p:txBody>
          <a:bodyPr/>
          <a:lstStyle/>
          <a:p>
            <a:r>
              <a:rPr lang="en-US" sz="2400" dirty="0" smtClean="0"/>
              <a:t>What We’ve Learned</a:t>
            </a:r>
            <a:endParaRPr lang="en-US" sz="2400" dirty="0"/>
          </a:p>
        </p:txBody>
      </p:sp>
      <p:sp>
        <p:nvSpPr>
          <p:cNvPr id="6" name="Text Placeholder 5"/>
          <p:cNvSpPr>
            <a:spLocks noGrp="1"/>
          </p:cNvSpPr>
          <p:nvPr>
            <p:ph type="body" sz="quarter" idx="3"/>
          </p:nvPr>
        </p:nvSpPr>
        <p:spPr/>
        <p:txBody>
          <a:bodyPr/>
          <a:lstStyle/>
          <a:p>
            <a:r>
              <a:rPr lang="en-US" sz="2400" dirty="0" smtClean="0"/>
              <a:t>What’s Next</a:t>
            </a:r>
            <a:endParaRPr lang="en-US" sz="2400" dirty="0"/>
          </a:p>
        </p:txBody>
      </p:sp>
      <p:pic>
        <p:nvPicPr>
          <p:cNvPr id="8" name="~PP2249.WAV">
            <a:hlinkClick r:id="" action="ppaction://media"/>
          </p:cNvPr>
          <p:cNvPicPr>
            <a:picLocks noRot="1" noChangeAspect="1"/>
          </p:cNvPicPr>
          <p:nvPr>
            <a:wavAudioFile r:embed="rId1" name="~PP2249.WAV"/>
          </p:nvPr>
        </p:nvPicPr>
        <p:blipFill>
          <a:blip r:embed="rId4" cstate="print"/>
          <a:stretch>
            <a:fillRect/>
          </a:stretch>
        </p:blipFill>
        <p:spPr>
          <a:xfrm>
            <a:off x="8716963" y="6430963"/>
            <a:ext cx="304800" cy="304800"/>
          </a:xfrm>
          <a:prstGeom prst="rect">
            <a:avLst/>
          </a:prstGeom>
        </p:spPr>
      </p:pic>
    </p:spTree>
  </p:cSld>
  <p:clrMapOvr>
    <a:masterClrMapping/>
  </p:clrMapOvr>
  <p:transition advTm="298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3050"/>
            <a:ext cx="8915400" cy="869950"/>
          </a:xfrm>
        </p:spPr>
        <p:txBody>
          <a:bodyPr>
            <a:normAutofit/>
          </a:bodyPr>
          <a:lstStyle/>
          <a:p>
            <a:pPr fontAlgn="auto">
              <a:spcAft>
                <a:spcPts val="0"/>
              </a:spcAft>
              <a:defRPr/>
            </a:pPr>
            <a:r>
              <a:rPr lang="en-US" sz="3600" dirty="0" smtClean="0"/>
              <a:t>Putting the Four-Step Process into Practice……</a:t>
            </a:r>
            <a:endParaRPr lang="en-US" sz="3600" dirty="0"/>
          </a:p>
        </p:txBody>
      </p:sp>
      <p:sp>
        <p:nvSpPr>
          <p:cNvPr id="3" name="Text Placeholder 2"/>
          <p:cNvSpPr>
            <a:spLocks noGrp="1"/>
          </p:cNvSpPr>
          <p:nvPr>
            <p:ph type="body" idx="2"/>
          </p:nvPr>
        </p:nvSpPr>
        <p:spPr>
          <a:xfrm>
            <a:off x="381000" y="2438400"/>
            <a:ext cx="2057400" cy="2971800"/>
          </a:xfrm>
          <a:solidFill>
            <a:schemeClr val="accent3"/>
          </a:solidFill>
          <a:ln>
            <a:solidFill>
              <a:schemeClr val="accent3"/>
            </a:solidFill>
          </a:ln>
        </p:spPr>
        <p:txBody>
          <a:bodyPr>
            <a:normAutofit/>
          </a:bodyPr>
          <a:lstStyle/>
          <a:p>
            <a:pPr fontAlgn="auto">
              <a:buFont typeface="Wingdings"/>
              <a:buNone/>
              <a:defRPr/>
            </a:pPr>
            <a:r>
              <a:rPr lang="en-US" sz="2800" b="1" dirty="0" smtClean="0"/>
              <a:t>Step 3: Determine your job seekers transferable skill set</a:t>
            </a:r>
          </a:p>
          <a:p>
            <a:pPr fontAlgn="auto">
              <a:buFont typeface="Wingdings"/>
              <a:buNone/>
              <a:defRPr/>
            </a:pPr>
            <a:endParaRPr lang="en-US" dirty="0"/>
          </a:p>
        </p:txBody>
      </p:sp>
      <p:sp>
        <p:nvSpPr>
          <p:cNvPr id="35844" name="Content Placeholder 3"/>
          <p:cNvSpPr>
            <a:spLocks noGrp="1"/>
          </p:cNvSpPr>
          <p:nvPr>
            <p:ph sz="quarter" idx="1"/>
          </p:nvPr>
        </p:nvSpPr>
        <p:spPr>
          <a:xfrm>
            <a:off x="2362200" y="2133600"/>
            <a:ext cx="6400800" cy="4419600"/>
          </a:xfrm>
        </p:spPr>
        <p:txBody>
          <a:bodyPr/>
          <a:lstStyle/>
          <a:p>
            <a:pPr lvl="1"/>
            <a:r>
              <a:rPr lang="en-US" dirty="0" smtClean="0"/>
              <a:t>A Knowledge, Skills, and Abilities Assessment</a:t>
            </a:r>
          </a:p>
          <a:p>
            <a:pPr lvl="2"/>
            <a:r>
              <a:rPr lang="en-US" dirty="0" smtClean="0"/>
              <a:t>Educational Assessments: </a:t>
            </a:r>
            <a:r>
              <a:rPr lang="en-US" dirty="0" err="1" smtClean="0"/>
              <a:t>WorkKeys</a:t>
            </a:r>
            <a:r>
              <a:rPr lang="en-US" dirty="0" smtClean="0"/>
              <a:t>, TABE</a:t>
            </a:r>
          </a:p>
          <a:p>
            <a:pPr lvl="2"/>
            <a:r>
              <a:rPr lang="en-US" dirty="0" smtClean="0"/>
              <a:t>Skills Profilers</a:t>
            </a:r>
          </a:p>
          <a:p>
            <a:pPr lvl="1"/>
            <a:r>
              <a:rPr lang="en-US" dirty="0" smtClean="0"/>
              <a:t>Interest and Work Values Analysis</a:t>
            </a:r>
          </a:p>
          <a:p>
            <a:pPr lvl="2"/>
            <a:r>
              <a:rPr lang="en-US" dirty="0" smtClean="0"/>
              <a:t>O*Net Interest Profiler, Work Profiler Tools</a:t>
            </a:r>
          </a:p>
          <a:p>
            <a:pPr lvl="1"/>
            <a:r>
              <a:rPr lang="en-US" dirty="0" smtClean="0"/>
              <a:t>Gap Analysis</a:t>
            </a:r>
          </a:p>
        </p:txBody>
      </p:sp>
      <p:pic>
        <p:nvPicPr>
          <p:cNvPr id="8" name="~PP2120.WAV">
            <a:hlinkClick r:id="" action="ppaction://media"/>
          </p:cNvPr>
          <p:cNvPicPr>
            <a:picLocks noRot="1" noChangeAspect="1"/>
          </p:cNvPicPr>
          <p:nvPr>
            <a:wavAudioFile r:embed="rId1" name="~PP2120.WAV"/>
          </p:nvPr>
        </p:nvPicPr>
        <p:blipFill>
          <a:blip r:embed="rId4" cstate="print"/>
          <a:stretch>
            <a:fillRect/>
          </a:stretch>
        </p:blipFill>
        <p:spPr>
          <a:xfrm>
            <a:off x="8716963" y="6430963"/>
            <a:ext cx="304800" cy="304800"/>
          </a:xfrm>
          <a:prstGeom prst="rect">
            <a:avLst/>
          </a:prstGeom>
        </p:spPr>
      </p:pic>
    </p:spTree>
  </p:cSld>
  <p:clrMapOvr>
    <a:masterClrMapping/>
  </p:clrMapOvr>
  <p:transition advTm="501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PARTLISTDEFAULT" val="1"/>
  <p:tag name="INCORRECTPOINTVALUE" val="0"/>
  <p:tag name="AUTOADJUSTPARTRANGE" val="True"/>
  <p:tag name="FIBNUMRESULTS" val="5"/>
  <p:tag name="PRRESPONSE2" val="9"/>
  <p:tag name="PRRESPONSE6" val="5"/>
  <p:tag name="PRRESPONSE10" val="1"/>
  <p:tag name="POWERPOINTVERSION" val="12.0"/>
  <p:tag name="CSVFORMAT" val="0"/>
  <p:tag name="RESPCOUNTERFORMAT" val="0"/>
  <p:tag name="ALLOWDUPLICATES" val="False"/>
  <p:tag name="REVIEWONLY" val="False"/>
  <p:tag name="RACEANIMATIONSPEED" val="3"/>
  <p:tag name="BUBBLENAMEVISIBLE" val="True"/>
  <p:tag name="CUSTOMGRIDBACKCOLOR" val="-2830136"/>
  <p:tag name="USESCHEMECOLORS" val="True"/>
  <p:tag name="GRIDROTATIONINTERVAL" val="2"/>
  <p:tag name="CHARTCOLORS" val="0"/>
  <p:tag name="INCLUDEPPT" val="True"/>
  <p:tag name="REALTIMEBACKUPPATH" val="(None)"/>
  <p:tag name="FIBDISPLAYRESULTS" val="True"/>
  <p:tag name="PRRESPONSE3" val="8"/>
  <p:tag name="PRRESPONSE8" val="3"/>
  <p:tag name="TPVERSION" val="2008"/>
  <p:tag name="ANSWERNOWSTYLE" val="-1"/>
  <p:tag name="COUNTDOWNSECONDS" val="10"/>
  <p:tag name="AUTOADVANCE" val="False"/>
  <p:tag name="SKIPREMAININGRACESLIDES" val="True"/>
  <p:tag name="BUBBLEGROUPING" val="3"/>
  <p:tag name="CUSTOMCELLBACKCOLOR3" val="-268652"/>
  <p:tag name="AUTOSIZEGRID" val="True"/>
  <p:tag name="INCLUDENONRESPONDERS" val="Fals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RESETCHARTS" val="True"/>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
  <p:tag name="USESECONDARYMONITOR" val="True"/>
  <p:tag name="PARTICIPANTSINLEADERBOARD" val="5"/>
  <p:tag name="MULTIRESPDIVISOR" val="1"/>
  <p:tag name="SAVECSVWITHSESSION" val="True"/>
  <p:tag name="DISPLAYNAME" val="True"/>
  <p:tag name="PRRESPONSE7" val="4"/>
  <p:tag name="POLLINGCYCLE" val="2"/>
  <p:tag name="STDCHART" val="1"/>
  <p:tag name="RESPTABLESTYLE" val="-1"/>
  <p:tag name="CUSTOMCELLBACKCOLOR1" val="-657956"/>
  <p:tag name="PRRESPONSE4" val="7"/>
  <p:tag name="ADVANCEDSETTINGSVIEW" val="False"/>
  <p:tag name="DELIMITERS" val="3.1"/>
  <p:tag name="TPFULLVERSION" val="4.2.3.225"/>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DELIMITERS" val="3.1"/>
  <p:tag name="TIMING" val="|7"/>
</p:tagLst>
</file>

<file path=ppt/tags/tag12.xml><?xml version="1.0" encoding="utf-8"?>
<p:tagLst xmlns:a="http://schemas.openxmlformats.org/drawingml/2006/main" xmlns:r="http://schemas.openxmlformats.org/officeDocument/2006/relationships" xmlns:p="http://schemas.openxmlformats.org/presentationml/2006/main">
  <p:tag name="TIMING" val="|11.2"/>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TIMING" val="|9.2|11.3"/>
</p:tagLst>
</file>

<file path=ppt/tags/tag9.xml><?xml version="1.0" encoding="utf-8"?>
<p:tagLst xmlns:a="http://schemas.openxmlformats.org/drawingml/2006/main" xmlns:r="http://schemas.openxmlformats.org/officeDocument/2006/relationships" xmlns:p="http://schemas.openxmlformats.org/presentationml/2006/main">
  <p:tag name="TIMING" val="|5.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RIC">
      <a:dk1>
        <a:sysClr val="windowText" lastClr="000000"/>
      </a:dk1>
      <a:lt1>
        <a:sysClr val="window" lastClr="FFFFFF"/>
      </a:lt1>
      <a:dk2>
        <a:srgbClr val="4DB3D0"/>
      </a:dk2>
      <a:lt2>
        <a:srgbClr val="EEECE1"/>
      </a:lt2>
      <a:accent1>
        <a:srgbClr val="FCB333"/>
      </a:accent1>
      <a:accent2>
        <a:srgbClr val="E4701E"/>
      </a:accent2>
      <a:accent3>
        <a:srgbClr val="C1D72E"/>
      </a:accent3>
      <a:accent4>
        <a:srgbClr val="6EB43F"/>
      </a:accent4>
      <a:accent5>
        <a:srgbClr val="89D4DF"/>
      </a:accent5>
      <a:accent6>
        <a:srgbClr val="4DB3D0"/>
      </a:accent6>
      <a:hlink>
        <a:srgbClr val="0F243E"/>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5333</TotalTime>
  <Words>4365</Words>
  <Application>Microsoft Office PowerPoint</Application>
  <PresentationFormat>On-screen Show (4:3)</PresentationFormat>
  <Paragraphs>275</Paragraphs>
  <Slides>39</Slides>
  <Notes>38</Notes>
  <HiddenSlides>0</HiddenSlides>
  <MMClips>39</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Median</vt:lpstr>
      <vt:lpstr>Module 2: Lesson 2 Skills Assessments &amp; Career Exploration Tools</vt:lpstr>
      <vt:lpstr>Today’s Lesson</vt:lpstr>
      <vt:lpstr>What’s in it for me?</vt:lpstr>
      <vt:lpstr>Career Exploration Tools</vt:lpstr>
      <vt:lpstr>Case Study</vt:lpstr>
      <vt:lpstr>Case Study</vt:lpstr>
      <vt:lpstr>The Four-Step Job Seeker Process</vt:lpstr>
      <vt:lpstr>Beverage Manufacturing Management</vt:lpstr>
      <vt:lpstr>Putting the Four-Step Process into Practice……</vt:lpstr>
      <vt:lpstr>WorkKeys® Assessments</vt:lpstr>
      <vt:lpstr>O*Net Online Assessment Tools</vt:lpstr>
      <vt:lpstr>O*Net Online Assessment Tools</vt:lpstr>
      <vt:lpstr>O*Net’s Career Interest Profiler Results</vt:lpstr>
      <vt:lpstr>O*Net’s Career Interest Profiler Results</vt:lpstr>
      <vt:lpstr>Missouri Connections.org</vt:lpstr>
      <vt:lpstr>Step 3 Website Links</vt:lpstr>
      <vt:lpstr>Putting the Four-Step Process into Practice……</vt:lpstr>
      <vt:lpstr>Case Study – Data Retrieval</vt:lpstr>
      <vt:lpstr>Slide 19</vt:lpstr>
      <vt:lpstr>Slide 20</vt:lpstr>
      <vt:lpstr>Slide 21</vt:lpstr>
      <vt:lpstr>Slide 22</vt:lpstr>
      <vt:lpstr>Slide 23</vt:lpstr>
      <vt:lpstr>Slide 24</vt:lpstr>
      <vt:lpstr>Missouri Education and Career Tool</vt:lpstr>
      <vt:lpstr>Search by Occupation Title or CIP code</vt:lpstr>
      <vt:lpstr>Occupation Details</vt:lpstr>
      <vt:lpstr>Specify an Occupation</vt:lpstr>
      <vt:lpstr>Slide 29</vt:lpstr>
      <vt:lpstr>Slide 30</vt:lpstr>
      <vt:lpstr>Step 4 Website Links</vt:lpstr>
      <vt:lpstr>O*Net Online Resources</vt:lpstr>
      <vt:lpstr>Your Turn to Practice</vt:lpstr>
      <vt:lpstr>Scenario 1</vt:lpstr>
      <vt:lpstr>Questions</vt:lpstr>
      <vt:lpstr>Scenario 2</vt:lpstr>
      <vt:lpstr>Questions</vt:lpstr>
      <vt:lpstr>Thank you for your participation!</vt:lpstr>
      <vt:lpstr>Please take a moment to complete this survey, which is available online at the link below.  Your input will assist us in making these webinars more effective and successful as we continue to make further improvements.</vt:lpstr>
    </vt:vector>
  </TitlesOfParts>
  <Company>MO DED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lindsey.peters</dc:creator>
  <cp:lastModifiedBy>mary.schillig</cp:lastModifiedBy>
  <cp:revision>467</cp:revision>
  <dcterms:created xsi:type="dcterms:W3CDTF">2010-08-11T18:28:30Z</dcterms:created>
  <dcterms:modified xsi:type="dcterms:W3CDTF">2013-12-30T17:24:07Z</dcterms:modified>
</cp:coreProperties>
</file>