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tags/tag16.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Default Extension="vml" ContentType="application/vnd.openxmlformats-officedocument.vmlDrawing"/>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1"/>
  </p:notesMasterIdLst>
  <p:handoutMasterIdLst>
    <p:handoutMasterId r:id="rId32"/>
  </p:handoutMasterIdLst>
  <p:sldIdLst>
    <p:sldId id="354" r:id="rId2"/>
    <p:sldId id="419" r:id="rId3"/>
    <p:sldId id="339" r:id="rId4"/>
    <p:sldId id="340" r:id="rId5"/>
    <p:sldId id="373" r:id="rId6"/>
    <p:sldId id="439" r:id="rId7"/>
    <p:sldId id="436" r:id="rId8"/>
    <p:sldId id="422" r:id="rId9"/>
    <p:sldId id="423" r:id="rId10"/>
    <p:sldId id="424" r:id="rId11"/>
    <p:sldId id="426" r:id="rId12"/>
    <p:sldId id="427" r:id="rId13"/>
    <p:sldId id="429" r:id="rId14"/>
    <p:sldId id="431" r:id="rId15"/>
    <p:sldId id="432" r:id="rId16"/>
    <p:sldId id="433" r:id="rId17"/>
    <p:sldId id="434" r:id="rId18"/>
    <p:sldId id="435" r:id="rId19"/>
    <p:sldId id="409" r:id="rId20"/>
    <p:sldId id="412" r:id="rId21"/>
    <p:sldId id="410" r:id="rId22"/>
    <p:sldId id="415" r:id="rId23"/>
    <p:sldId id="417" r:id="rId24"/>
    <p:sldId id="402" r:id="rId25"/>
    <p:sldId id="404" r:id="rId26"/>
    <p:sldId id="399" r:id="rId27"/>
    <p:sldId id="420" r:id="rId28"/>
    <p:sldId id="438" r:id="rId29"/>
    <p:sldId id="437" r:id="rId30"/>
  </p:sldIdLst>
  <p:sldSz cx="9144000" cy="6858000" type="screen4x3"/>
  <p:notesSz cx="7010400" cy="9296400"/>
  <p:custDataLst>
    <p:tags r:id="rId33"/>
  </p:custDataLst>
  <p:defaultTextStyle>
    <a:defPPr>
      <a:defRPr lang="en-US"/>
    </a:defPPr>
    <a:lvl1pPr algn="l" defTabSz="457200"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020000"/>
    <a:srgbClr val="CC0000"/>
    <a:srgbClr val="FFCC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33" autoAdjust="0"/>
    <p:restoredTop sz="46957" autoAdjust="0"/>
  </p:normalViewPr>
  <p:slideViewPr>
    <p:cSldViewPr snapToObjects="1">
      <p:cViewPr>
        <p:scale>
          <a:sx n="70" d="100"/>
          <a:sy n="70" d="100"/>
        </p:scale>
        <p:origin x="-1566" y="27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78" d="100"/>
          <a:sy n="78" d="100"/>
        </p:scale>
        <p:origin x="-2070" y="-10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5DB1D4-3DA7-4BA1-AF3A-13BA3827D268}" type="doc">
      <dgm:prSet loTypeId="urn:microsoft.com/office/officeart/2005/8/layout/vList5" loCatId="list" qsTypeId="urn:microsoft.com/office/officeart/2005/8/quickstyle/simple4" qsCatId="simple" csTypeId="urn:microsoft.com/office/officeart/2005/8/colors/accent3_2" csCatId="accent3" phldr="1"/>
      <dgm:spPr/>
      <dgm:t>
        <a:bodyPr/>
        <a:lstStyle/>
        <a:p>
          <a:endParaRPr lang="en-US"/>
        </a:p>
      </dgm:t>
    </dgm:pt>
    <dgm:pt modelId="{66D903BA-1BF3-4536-A164-7659218A86D2}">
      <dgm:prSet phldrT="[Text]" custT="1"/>
      <dgm:spPr/>
      <dgm:t>
        <a:bodyPr/>
        <a:lstStyle/>
        <a:p>
          <a:r>
            <a:rPr lang="en-US" sz="3200" smtClean="0"/>
            <a:t>Current Conditions</a:t>
          </a:r>
          <a:endParaRPr lang="en-US" sz="3200" dirty="0"/>
        </a:p>
      </dgm:t>
    </dgm:pt>
    <dgm:pt modelId="{980A15AC-C4E8-4337-A069-D185921D898A}" type="parTrans" cxnId="{ABC63172-3953-4038-AE24-9575BAA2880A}">
      <dgm:prSet/>
      <dgm:spPr/>
      <dgm:t>
        <a:bodyPr/>
        <a:lstStyle/>
        <a:p>
          <a:endParaRPr lang="en-US"/>
        </a:p>
      </dgm:t>
    </dgm:pt>
    <dgm:pt modelId="{9D3389B2-8EBB-4A09-AF00-1334F120AC69}" type="sibTrans" cxnId="{ABC63172-3953-4038-AE24-9575BAA2880A}">
      <dgm:prSet/>
      <dgm:spPr/>
      <dgm:t>
        <a:bodyPr/>
        <a:lstStyle/>
        <a:p>
          <a:endParaRPr lang="en-US"/>
        </a:p>
      </dgm:t>
    </dgm:pt>
    <dgm:pt modelId="{969A8F56-B586-4108-8D5F-5AC58AEE93FF}">
      <dgm:prSet phldrT="[Text]" custT="1"/>
      <dgm:spPr/>
      <dgm:t>
        <a:bodyPr/>
        <a:lstStyle/>
        <a:p>
          <a:r>
            <a:rPr lang="en-US" sz="3200" smtClean="0"/>
            <a:t>Trend Analysis</a:t>
          </a:r>
          <a:endParaRPr lang="en-US" sz="3200" dirty="0"/>
        </a:p>
      </dgm:t>
    </dgm:pt>
    <dgm:pt modelId="{88DD5680-8890-4BCF-B1C9-74194CDDA3B1}" type="parTrans" cxnId="{4DCFA62F-1F90-4468-A485-59E4B2657086}">
      <dgm:prSet/>
      <dgm:spPr/>
      <dgm:t>
        <a:bodyPr/>
        <a:lstStyle/>
        <a:p>
          <a:endParaRPr lang="en-US"/>
        </a:p>
      </dgm:t>
    </dgm:pt>
    <dgm:pt modelId="{D3571E9E-D0BB-4B0B-AA92-B7F79D9EB192}" type="sibTrans" cxnId="{4DCFA62F-1F90-4468-A485-59E4B2657086}">
      <dgm:prSet/>
      <dgm:spPr/>
      <dgm:t>
        <a:bodyPr/>
        <a:lstStyle/>
        <a:p>
          <a:endParaRPr lang="en-US"/>
        </a:p>
      </dgm:t>
    </dgm:pt>
    <dgm:pt modelId="{B71A1DEB-92D5-4A4E-8427-65867CB5C669}">
      <dgm:prSet phldrT="[Text]" custT="1"/>
      <dgm:spPr/>
      <dgm:t>
        <a:bodyPr/>
        <a:lstStyle/>
        <a:p>
          <a:r>
            <a:rPr lang="en-US" sz="2800" dirty="0" smtClean="0"/>
            <a:t>Occupation Projections</a:t>
          </a:r>
          <a:endParaRPr lang="en-US" sz="2800" dirty="0"/>
        </a:p>
      </dgm:t>
    </dgm:pt>
    <dgm:pt modelId="{9325AFC6-7C91-4AFE-AEE8-ABBE169F6E21}" type="parTrans" cxnId="{F7444643-CA60-460B-ACC5-480E6C791804}">
      <dgm:prSet/>
      <dgm:spPr/>
      <dgm:t>
        <a:bodyPr/>
        <a:lstStyle/>
        <a:p>
          <a:endParaRPr lang="en-US"/>
        </a:p>
      </dgm:t>
    </dgm:pt>
    <dgm:pt modelId="{30993B39-25F6-4CE8-89AA-C82672C9ED19}" type="sibTrans" cxnId="{F7444643-CA60-460B-ACC5-480E6C791804}">
      <dgm:prSet/>
      <dgm:spPr/>
      <dgm:t>
        <a:bodyPr/>
        <a:lstStyle/>
        <a:p>
          <a:endParaRPr lang="en-US"/>
        </a:p>
      </dgm:t>
    </dgm:pt>
    <dgm:pt modelId="{3A565B6B-E291-4997-86CC-880762ABB288}">
      <dgm:prSet phldrT="[Text]" custT="1"/>
      <dgm:spPr/>
      <dgm:t>
        <a:bodyPr/>
        <a:lstStyle/>
        <a:p>
          <a:r>
            <a:rPr lang="en-US" sz="2800" dirty="0" smtClean="0"/>
            <a:t>Industry Projections</a:t>
          </a:r>
          <a:endParaRPr lang="en-US" sz="2800" dirty="0"/>
        </a:p>
      </dgm:t>
    </dgm:pt>
    <dgm:pt modelId="{46D0B93B-20AF-47C5-8FC6-A8277E59EDEE}" type="parTrans" cxnId="{23AE431A-D1D5-4800-BF37-8F84A0DAD412}">
      <dgm:prSet/>
      <dgm:spPr/>
      <dgm:t>
        <a:bodyPr/>
        <a:lstStyle/>
        <a:p>
          <a:endParaRPr lang="en-US"/>
        </a:p>
      </dgm:t>
    </dgm:pt>
    <dgm:pt modelId="{22DC0B20-7B33-4A1B-A739-51A0302F5710}" type="sibTrans" cxnId="{23AE431A-D1D5-4800-BF37-8F84A0DAD412}">
      <dgm:prSet/>
      <dgm:spPr/>
      <dgm:t>
        <a:bodyPr/>
        <a:lstStyle/>
        <a:p>
          <a:endParaRPr lang="en-US"/>
        </a:p>
      </dgm:t>
    </dgm:pt>
    <dgm:pt modelId="{D616689A-CDAC-4889-9133-9936A03C2BCE}">
      <dgm:prSet phldrT="[Text]" custT="1"/>
      <dgm:spPr/>
      <dgm:t>
        <a:bodyPr/>
        <a:lstStyle/>
        <a:p>
          <a:r>
            <a:rPr lang="en-US" sz="2800" dirty="0" smtClean="0"/>
            <a:t>Workforce</a:t>
          </a:r>
          <a:endParaRPr lang="en-US" sz="2800" dirty="0"/>
        </a:p>
      </dgm:t>
    </dgm:pt>
    <dgm:pt modelId="{8F212A53-1340-4CC8-BA48-8EA90B2CD107}" type="parTrans" cxnId="{65CB7ABD-F60C-4CBB-8544-BABE5C491646}">
      <dgm:prSet/>
      <dgm:spPr/>
      <dgm:t>
        <a:bodyPr/>
        <a:lstStyle/>
        <a:p>
          <a:endParaRPr lang="en-US"/>
        </a:p>
      </dgm:t>
    </dgm:pt>
    <dgm:pt modelId="{A11DF946-1FCA-4266-955F-72777DDDFD65}" type="sibTrans" cxnId="{65CB7ABD-F60C-4CBB-8544-BABE5C491646}">
      <dgm:prSet/>
      <dgm:spPr/>
      <dgm:t>
        <a:bodyPr/>
        <a:lstStyle/>
        <a:p>
          <a:endParaRPr lang="en-US"/>
        </a:p>
      </dgm:t>
    </dgm:pt>
    <dgm:pt modelId="{6796D38C-AAC1-4A14-A6F4-B316816D0E92}">
      <dgm:prSet phldrT="[Text]" custT="1"/>
      <dgm:spPr/>
      <dgm:t>
        <a:bodyPr/>
        <a:lstStyle/>
        <a:p>
          <a:r>
            <a:rPr lang="en-US" sz="2800" dirty="0" smtClean="0"/>
            <a:t>Cluster Analysis</a:t>
          </a:r>
          <a:endParaRPr lang="en-US" sz="2800" dirty="0"/>
        </a:p>
      </dgm:t>
    </dgm:pt>
    <dgm:pt modelId="{16F3C4B5-1E18-43BC-AB3C-8BB6F7A97388}" type="parTrans" cxnId="{649A0BF8-7673-4463-8B27-D9118359E67C}">
      <dgm:prSet/>
      <dgm:spPr/>
      <dgm:t>
        <a:bodyPr/>
        <a:lstStyle/>
        <a:p>
          <a:endParaRPr lang="en-US"/>
        </a:p>
      </dgm:t>
    </dgm:pt>
    <dgm:pt modelId="{3620AAAB-0093-4220-BAC4-864EE11A8D1F}" type="sibTrans" cxnId="{649A0BF8-7673-4463-8B27-D9118359E67C}">
      <dgm:prSet/>
      <dgm:spPr/>
      <dgm:t>
        <a:bodyPr/>
        <a:lstStyle/>
        <a:p>
          <a:endParaRPr lang="en-US"/>
        </a:p>
      </dgm:t>
    </dgm:pt>
    <dgm:pt modelId="{3510C26E-5E25-482F-9953-6C03A3396653}">
      <dgm:prSet custT="1"/>
      <dgm:spPr/>
      <dgm:t>
        <a:bodyPr/>
        <a:lstStyle/>
        <a:p>
          <a:pPr marL="236538" indent="-236538">
            <a:tabLst>
              <a:tab pos="236538" algn="l"/>
            </a:tabLst>
          </a:pPr>
          <a:r>
            <a:rPr lang="en-US" sz="2800" dirty="0" smtClean="0">
              <a:ea typeface="ＭＳ Ｐゴシック" pitchFamily="34" charset="-128"/>
            </a:rPr>
            <a:t>Industry </a:t>
          </a:r>
        </a:p>
      </dgm:t>
    </dgm:pt>
    <dgm:pt modelId="{E78D2C57-1134-4966-BBB3-6F3A5575E382}" type="sibTrans" cxnId="{5176D284-F5C8-4B4A-8130-6B4AE75949AA}">
      <dgm:prSet/>
      <dgm:spPr/>
      <dgm:t>
        <a:bodyPr/>
        <a:lstStyle/>
        <a:p>
          <a:endParaRPr lang="en-US"/>
        </a:p>
      </dgm:t>
    </dgm:pt>
    <dgm:pt modelId="{029C4B18-662D-46D6-A2ED-87A8785877D9}" type="parTrans" cxnId="{5176D284-F5C8-4B4A-8130-6B4AE75949AA}">
      <dgm:prSet/>
      <dgm:spPr/>
      <dgm:t>
        <a:bodyPr/>
        <a:lstStyle/>
        <a:p>
          <a:endParaRPr lang="en-US"/>
        </a:p>
      </dgm:t>
    </dgm:pt>
    <dgm:pt modelId="{5EEDDD12-05BF-4FBC-A527-25B278E9C68A}">
      <dgm:prSet phldrT="[Text]" custT="1"/>
      <dgm:spPr/>
      <dgm:t>
        <a:bodyPr/>
        <a:lstStyle/>
        <a:p>
          <a:pPr marL="236538" indent="-236538">
            <a:tabLst>
              <a:tab pos="236538" algn="l"/>
            </a:tabLst>
          </a:pPr>
          <a:r>
            <a:rPr lang="en-US" sz="2800" dirty="0" smtClean="0"/>
            <a:t>Training </a:t>
          </a:r>
          <a:endParaRPr lang="en-US" sz="1000" dirty="0"/>
        </a:p>
      </dgm:t>
    </dgm:pt>
    <dgm:pt modelId="{DF28F663-13B8-4D17-AB63-32067DAE75A1}" type="sibTrans" cxnId="{389D9838-30C4-4252-9F86-BCAB4AE4A1A9}">
      <dgm:prSet/>
      <dgm:spPr/>
      <dgm:t>
        <a:bodyPr/>
        <a:lstStyle/>
        <a:p>
          <a:endParaRPr lang="en-US"/>
        </a:p>
      </dgm:t>
    </dgm:pt>
    <dgm:pt modelId="{617F5A23-F135-4A92-9364-C985A026CBE6}" type="parTrans" cxnId="{389D9838-30C4-4252-9F86-BCAB4AE4A1A9}">
      <dgm:prSet/>
      <dgm:spPr/>
      <dgm:t>
        <a:bodyPr/>
        <a:lstStyle/>
        <a:p>
          <a:endParaRPr lang="en-US"/>
        </a:p>
      </dgm:t>
    </dgm:pt>
    <dgm:pt modelId="{38FD075F-8A57-4A11-96A3-1AF0BE68DB8D}">
      <dgm:prSet phldrT="[Text]" custT="1"/>
      <dgm:spPr/>
      <dgm:t>
        <a:bodyPr/>
        <a:lstStyle/>
        <a:p>
          <a:pPr marL="236538" indent="-236538">
            <a:tabLst>
              <a:tab pos="236538" algn="l"/>
            </a:tabLst>
          </a:pPr>
          <a:r>
            <a:rPr lang="en-US" sz="2800" dirty="0" smtClean="0"/>
            <a:t>Wages</a:t>
          </a:r>
          <a:endParaRPr lang="en-US" sz="1000" dirty="0"/>
        </a:p>
      </dgm:t>
    </dgm:pt>
    <dgm:pt modelId="{075CF580-7DE2-4D10-A6D9-D90480313B86}" type="sibTrans" cxnId="{DB50A2A8-3BB9-4B0F-92D7-979572BF6E7C}">
      <dgm:prSet/>
      <dgm:spPr/>
      <dgm:t>
        <a:bodyPr/>
        <a:lstStyle/>
        <a:p>
          <a:endParaRPr lang="en-US"/>
        </a:p>
      </dgm:t>
    </dgm:pt>
    <dgm:pt modelId="{B63DB75B-66E1-48B9-B4CC-9B2F8B94AA7C}" type="parTrans" cxnId="{DB50A2A8-3BB9-4B0F-92D7-979572BF6E7C}">
      <dgm:prSet/>
      <dgm:spPr/>
      <dgm:t>
        <a:bodyPr/>
        <a:lstStyle/>
        <a:p>
          <a:endParaRPr lang="en-US"/>
        </a:p>
      </dgm:t>
    </dgm:pt>
    <dgm:pt modelId="{347B5F35-6A84-4D4D-81DE-26D2BD0841D6}">
      <dgm:prSet phldrT="[Text]" custT="1"/>
      <dgm:spPr/>
      <dgm:t>
        <a:bodyPr/>
        <a:lstStyle/>
        <a:p>
          <a:pPr marL="238125" indent="-238125">
            <a:tabLst>
              <a:tab pos="238125" algn="l"/>
            </a:tabLst>
          </a:pPr>
          <a:r>
            <a:rPr lang="en-US" sz="2800" dirty="0" smtClean="0"/>
            <a:t>Labor</a:t>
          </a:r>
          <a:endParaRPr lang="en-US" sz="1000" dirty="0"/>
        </a:p>
      </dgm:t>
    </dgm:pt>
    <dgm:pt modelId="{205A4BE1-0BB5-44F8-82AF-FAEE2866FD70}" type="sibTrans" cxnId="{1AE23A8F-87A5-468F-9AD0-2A8F58630877}">
      <dgm:prSet/>
      <dgm:spPr/>
      <dgm:t>
        <a:bodyPr/>
        <a:lstStyle/>
        <a:p>
          <a:endParaRPr lang="en-US"/>
        </a:p>
      </dgm:t>
    </dgm:pt>
    <dgm:pt modelId="{5D167B0F-79A7-41D5-B661-C37A1472BA48}" type="parTrans" cxnId="{1AE23A8F-87A5-468F-9AD0-2A8F58630877}">
      <dgm:prSet/>
      <dgm:spPr/>
      <dgm:t>
        <a:bodyPr/>
        <a:lstStyle/>
        <a:p>
          <a:endParaRPr lang="en-US"/>
        </a:p>
      </dgm:t>
    </dgm:pt>
    <dgm:pt modelId="{8DA32403-5A09-4CC3-BFE5-88147B82E5B8}" type="pres">
      <dgm:prSet presAssocID="{5C5DB1D4-3DA7-4BA1-AF3A-13BA3827D268}" presName="Name0" presStyleCnt="0">
        <dgm:presLayoutVars>
          <dgm:dir/>
          <dgm:animLvl val="lvl"/>
          <dgm:resizeHandles val="exact"/>
        </dgm:presLayoutVars>
      </dgm:prSet>
      <dgm:spPr/>
      <dgm:t>
        <a:bodyPr/>
        <a:lstStyle/>
        <a:p>
          <a:endParaRPr lang="en-US"/>
        </a:p>
      </dgm:t>
    </dgm:pt>
    <dgm:pt modelId="{6557D53B-8467-469F-9FBD-7FAFAA21B700}" type="pres">
      <dgm:prSet presAssocID="{66D903BA-1BF3-4536-A164-7659218A86D2}" presName="linNode" presStyleCnt="0"/>
      <dgm:spPr/>
      <dgm:t>
        <a:bodyPr/>
        <a:lstStyle/>
        <a:p>
          <a:endParaRPr lang="en-US"/>
        </a:p>
      </dgm:t>
    </dgm:pt>
    <dgm:pt modelId="{31B49B0F-1BEF-4B7E-A8BE-4F4D2CB0BC6A}" type="pres">
      <dgm:prSet presAssocID="{66D903BA-1BF3-4536-A164-7659218A86D2}" presName="parentText" presStyleLbl="node1" presStyleIdx="0" presStyleCnt="2" custScaleX="77441" custScaleY="90910" custLinFactNeighborX="-2765">
        <dgm:presLayoutVars>
          <dgm:chMax val="1"/>
          <dgm:bulletEnabled val="1"/>
        </dgm:presLayoutVars>
      </dgm:prSet>
      <dgm:spPr/>
      <dgm:t>
        <a:bodyPr/>
        <a:lstStyle/>
        <a:p>
          <a:endParaRPr lang="en-US"/>
        </a:p>
      </dgm:t>
    </dgm:pt>
    <dgm:pt modelId="{39C09251-85C8-4212-9D11-3EB1ED191CA6}" type="pres">
      <dgm:prSet presAssocID="{66D903BA-1BF3-4536-A164-7659218A86D2}" presName="descendantText" presStyleLbl="alignAccFollowNode1" presStyleIdx="0" presStyleCnt="2" custScaleX="114375" custScaleY="110000" custLinFactNeighborX="-7648">
        <dgm:presLayoutVars>
          <dgm:bulletEnabled val="1"/>
        </dgm:presLayoutVars>
      </dgm:prSet>
      <dgm:spPr/>
      <dgm:t>
        <a:bodyPr/>
        <a:lstStyle/>
        <a:p>
          <a:endParaRPr lang="en-US"/>
        </a:p>
      </dgm:t>
    </dgm:pt>
    <dgm:pt modelId="{BF532075-EC2E-4333-A79B-4668E455CF98}" type="pres">
      <dgm:prSet presAssocID="{9D3389B2-8EBB-4A09-AF00-1334F120AC69}" presName="sp" presStyleCnt="0"/>
      <dgm:spPr/>
      <dgm:t>
        <a:bodyPr/>
        <a:lstStyle/>
        <a:p>
          <a:endParaRPr lang="en-US"/>
        </a:p>
      </dgm:t>
    </dgm:pt>
    <dgm:pt modelId="{AF9EC424-CE47-48D4-A40C-F55E89FDAAF2}" type="pres">
      <dgm:prSet presAssocID="{969A8F56-B586-4108-8D5F-5AC58AEE93FF}" presName="linNode" presStyleCnt="0"/>
      <dgm:spPr/>
      <dgm:t>
        <a:bodyPr/>
        <a:lstStyle/>
        <a:p>
          <a:endParaRPr lang="en-US"/>
        </a:p>
      </dgm:t>
    </dgm:pt>
    <dgm:pt modelId="{4DD70A65-2FF2-4E8A-AB16-448BE589C5EF}" type="pres">
      <dgm:prSet presAssocID="{969A8F56-B586-4108-8D5F-5AC58AEE93FF}" presName="parentText" presStyleLbl="node1" presStyleIdx="1" presStyleCnt="2" custScaleX="77441" custScaleY="90910" custLinFactNeighborX="-2765">
        <dgm:presLayoutVars>
          <dgm:chMax val="1"/>
          <dgm:bulletEnabled val="1"/>
        </dgm:presLayoutVars>
      </dgm:prSet>
      <dgm:spPr/>
      <dgm:t>
        <a:bodyPr/>
        <a:lstStyle/>
        <a:p>
          <a:endParaRPr lang="en-US"/>
        </a:p>
      </dgm:t>
    </dgm:pt>
    <dgm:pt modelId="{3A1DCF55-3A95-4AB5-A048-7E2DB947258F}" type="pres">
      <dgm:prSet presAssocID="{969A8F56-B586-4108-8D5F-5AC58AEE93FF}" presName="descendantText" presStyleLbl="alignAccFollowNode1" presStyleIdx="1" presStyleCnt="2" custScaleX="114997" custScaleY="110000" custLinFactNeighborX="-7671">
        <dgm:presLayoutVars>
          <dgm:bulletEnabled val="1"/>
        </dgm:presLayoutVars>
      </dgm:prSet>
      <dgm:spPr/>
      <dgm:t>
        <a:bodyPr/>
        <a:lstStyle/>
        <a:p>
          <a:endParaRPr lang="en-US"/>
        </a:p>
      </dgm:t>
    </dgm:pt>
  </dgm:ptLst>
  <dgm:cxnLst>
    <dgm:cxn modelId="{086C63DA-BA2E-4F8B-8623-FA87B869B877}" type="presOf" srcId="{5EEDDD12-05BF-4FBC-A527-25B278E9C68A}" destId="{39C09251-85C8-4212-9D11-3EB1ED191CA6}" srcOrd="0" destOrd="2" presId="urn:microsoft.com/office/officeart/2005/8/layout/vList5"/>
    <dgm:cxn modelId="{23AE431A-D1D5-4800-BF37-8F84A0DAD412}" srcId="{969A8F56-B586-4108-8D5F-5AC58AEE93FF}" destId="{3A565B6B-E291-4997-86CC-880762ABB288}" srcOrd="1" destOrd="0" parTransId="{46D0B93B-20AF-47C5-8FC6-A8277E59EDEE}" sibTransId="{22DC0B20-7B33-4A1B-A739-51A0302F5710}"/>
    <dgm:cxn modelId="{4DCFA62F-1F90-4468-A485-59E4B2657086}" srcId="{5C5DB1D4-3DA7-4BA1-AF3A-13BA3827D268}" destId="{969A8F56-B586-4108-8D5F-5AC58AEE93FF}" srcOrd="1" destOrd="0" parTransId="{88DD5680-8890-4BCF-B1C9-74194CDDA3B1}" sibTransId="{D3571E9E-D0BB-4B0B-AA92-B7F79D9EB192}"/>
    <dgm:cxn modelId="{65CB7ABD-F60C-4CBB-8544-BABE5C491646}" srcId="{969A8F56-B586-4108-8D5F-5AC58AEE93FF}" destId="{D616689A-CDAC-4889-9133-9936A03C2BCE}" srcOrd="2" destOrd="0" parTransId="{8F212A53-1340-4CC8-BA48-8EA90B2CD107}" sibTransId="{A11DF946-1FCA-4266-955F-72777DDDFD65}"/>
    <dgm:cxn modelId="{6DAD3805-EB46-4639-813B-97257C7FC0FC}" type="presOf" srcId="{6796D38C-AAC1-4A14-A6F4-B316816D0E92}" destId="{3A1DCF55-3A95-4AB5-A048-7E2DB947258F}" srcOrd="0" destOrd="3" presId="urn:microsoft.com/office/officeart/2005/8/layout/vList5"/>
    <dgm:cxn modelId="{E20D18E0-D235-481A-949D-7C5AC10279CF}" type="presOf" srcId="{66D903BA-1BF3-4536-A164-7659218A86D2}" destId="{31B49B0F-1BEF-4B7E-A8BE-4F4D2CB0BC6A}" srcOrd="0" destOrd="0" presId="urn:microsoft.com/office/officeart/2005/8/layout/vList5"/>
    <dgm:cxn modelId="{32F779BD-95FC-42F4-BF6A-089F82C85C4D}" type="presOf" srcId="{D616689A-CDAC-4889-9133-9936A03C2BCE}" destId="{3A1DCF55-3A95-4AB5-A048-7E2DB947258F}" srcOrd="0" destOrd="2" presId="urn:microsoft.com/office/officeart/2005/8/layout/vList5"/>
    <dgm:cxn modelId="{5176D284-F5C8-4B4A-8130-6B4AE75949AA}" srcId="{66D903BA-1BF3-4536-A164-7659218A86D2}" destId="{3510C26E-5E25-482F-9953-6C03A3396653}" srcOrd="3" destOrd="0" parTransId="{029C4B18-662D-46D6-A2ED-87A8785877D9}" sibTransId="{E78D2C57-1134-4966-BBB3-6F3A5575E382}"/>
    <dgm:cxn modelId="{389D9838-30C4-4252-9F86-BCAB4AE4A1A9}" srcId="{66D903BA-1BF3-4536-A164-7659218A86D2}" destId="{5EEDDD12-05BF-4FBC-A527-25B278E9C68A}" srcOrd="2" destOrd="0" parTransId="{617F5A23-F135-4A92-9364-C985A026CBE6}" sibTransId="{DF28F663-13B8-4D17-AB63-32067DAE75A1}"/>
    <dgm:cxn modelId="{A48BD5F8-578A-417F-93DA-1FC9155395A0}" type="presOf" srcId="{347B5F35-6A84-4D4D-81DE-26D2BD0841D6}" destId="{39C09251-85C8-4212-9D11-3EB1ED191CA6}" srcOrd="0" destOrd="0" presId="urn:microsoft.com/office/officeart/2005/8/layout/vList5"/>
    <dgm:cxn modelId="{ABC63172-3953-4038-AE24-9575BAA2880A}" srcId="{5C5DB1D4-3DA7-4BA1-AF3A-13BA3827D268}" destId="{66D903BA-1BF3-4536-A164-7659218A86D2}" srcOrd="0" destOrd="0" parTransId="{980A15AC-C4E8-4337-A069-D185921D898A}" sibTransId="{9D3389B2-8EBB-4A09-AF00-1334F120AC69}"/>
    <dgm:cxn modelId="{F7444643-CA60-460B-ACC5-480E6C791804}" srcId="{969A8F56-B586-4108-8D5F-5AC58AEE93FF}" destId="{B71A1DEB-92D5-4A4E-8427-65867CB5C669}" srcOrd="0" destOrd="0" parTransId="{9325AFC6-7C91-4AFE-AEE8-ABBE169F6E21}" sibTransId="{30993B39-25F6-4CE8-89AA-C82672C9ED19}"/>
    <dgm:cxn modelId="{C8820EA5-7F97-45D8-BED4-8A108EED4488}" type="presOf" srcId="{3510C26E-5E25-482F-9953-6C03A3396653}" destId="{39C09251-85C8-4212-9D11-3EB1ED191CA6}" srcOrd="0" destOrd="3" presId="urn:microsoft.com/office/officeart/2005/8/layout/vList5"/>
    <dgm:cxn modelId="{3C9492D5-D649-4E2E-A2C8-62104DAED007}" type="presOf" srcId="{B71A1DEB-92D5-4A4E-8427-65867CB5C669}" destId="{3A1DCF55-3A95-4AB5-A048-7E2DB947258F}" srcOrd="0" destOrd="0" presId="urn:microsoft.com/office/officeart/2005/8/layout/vList5"/>
    <dgm:cxn modelId="{35FA44B4-1229-4F21-9F4B-CE7FBC27C680}" type="presOf" srcId="{969A8F56-B586-4108-8D5F-5AC58AEE93FF}" destId="{4DD70A65-2FF2-4E8A-AB16-448BE589C5EF}" srcOrd="0" destOrd="0" presId="urn:microsoft.com/office/officeart/2005/8/layout/vList5"/>
    <dgm:cxn modelId="{1AE23A8F-87A5-468F-9AD0-2A8F58630877}" srcId="{66D903BA-1BF3-4536-A164-7659218A86D2}" destId="{347B5F35-6A84-4D4D-81DE-26D2BD0841D6}" srcOrd="0" destOrd="0" parTransId="{5D167B0F-79A7-41D5-B661-C37A1472BA48}" sibTransId="{205A4BE1-0BB5-44F8-82AF-FAEE2866FD70}"/>
    <dgm:cxn modelId="{0F61A2E8-A4FD-44CF-B3B5-120AE345D170}" type="presOf" srcId="{3A565B6B-E291-4997-86CC-880762ABB288}" destId="{3A1DCF55-3A95-4AB5-A048-7E2DB947258F}" srcOrd="0" destOrd="1" presId="urn:microsoft.com/office/officeart/2005/8/layout/vList5"/>
    <dgm:cxn modelId="{DB50A2A8-3BB9-4B0F-92D7-979572BF6E7C}" srcId="{66D903BA-1BF3-4536-A164-7659218A86D2}" destId="{38FD075F-8A57-4A11-96A3-1AF0BE68DB8D}" srcOrd="1" destOrd="0" parTransId="{B63DB75B-66E1-48B9-B4CC-9B2F8B94AA7C}" sibTransId="{075CF580-7DE2-4D10-A6D9-D90480313B86}"/>
    <dgm:cxn modelId="{649A0BF8-7673-4463-8B27-D9118359E67C}" srcId="{969A8F56-B586-4108-8D5F-5AC58AEE93FF}" destId="{6796D38C-AAC1-4A14-A6F4-B316816D0E92}" srcOrd="3" destOrd="0" parTransId="{16F3C4B5-1E18-43BC-AB3C-8BB6F7A97388}" sibTransId="{3620AAAB-0093-4220-BAC4-864EE11A8D1F}"/>
    <dgm:cxn modelId="{90A82A6C-A2D0-4F6A-A207-B6F9E8C5CA65}" type="presOf" srcId="{38FD075F-8A57-4A11-96A3-1AF0BE68DB8D}" destId="{39C09251-85C8-4212-9D11-3EB1ED191CA6}" srcOrd="0" destOrd="1" presId="urn:microsoft.com/office/officeart/2005/8/layout/vList5"/>
    <dgm:cxn modelId="{74EAA344-DC1D-4322-887A-93B9156BC4C5}" type="presOf" srcId="{5C5DB1D4-3DA7-4BA1-AF3A-13BA3827D268}" destId="{8DA32403-5A09-4CC3-BFE5-88147B82E5B8}" srcOrd="0" destOrd="0" presId="urn:microsoft.com/office/officeart/2005/8/layout/vList5"/>
    <dgm:cxn modelId="{9043A623-ACE4-43E8-A8CF-FC5B47474A5F}" type="presParOf" srcId="{8DA32403-5A09-4CC3-BFE5-88147B82E5B8}" destId="{6557D53B-8467-469F-9FBD-7FAFAA21B700}" srcOrd="0" destOrd="0" presId="urn:microsoft.com/office/officeart/2005/8/layout/vList5"/>
    <dgm:cxn modelId="{8E0DBF02-6F92-4A06-9255-74E72FD2B7B8}" type="presParOf" srcId="{6557D53B-8467-469F-9FBD-7FAFAA21B700}" destId="{31B49B0F-1BEF-4B7E-A8BE-4F4D2CB0BC6A}" srcOrd="0" destOrd="0" presId="urn:microsoft.com/office/officeart/2005/8/layout/vList5"/>
    <dgm:cxn modelId="{A40BF904-D1E5-48A4-8113-D6456F345FA7}" type="presParOf" srcId="{6557D53B-8467-469F-9FBD-7FAFAA21B700}" destId="{39C09251-85C8-4212-9D11-3EB1ED191CA6}" srcOrd="1" destOrd="0" presId="urn:microsoft.com/office/officeart/2005/8/layout/vList5"/>
    <dgm:cxn modelId="{4EA58DC1-8E86-4108-92CF-526A44E92F2D}" type="presParOf" srcId="{8DA32403-5A09-4CC3-BFE5-88147B82E5B8}" destId="{BF532075-EC2E-4333-A79B-4668E455CF98}" srcOrd="1" destOrd="0" presId="urn:microsoft.com/office/officeart/2005/8/layout/vList5"/>
    <dgm:cxn modelId="{8E83274F-3065-41CC-A3F4-FD1AE137CC2B}" type="presParOf" srcId="{8DA32403-5A09-4CC3-BFE5-88147B82E5B8}" destId="{AF9EC424-CE47-48D4-A40C-F55E89FDAAF2}" srcOrd="2" destOrd="0" presId="urn:microsoft.com/office/officeart/2005/8/layout/vList5"/>
    <dgm:cxn modelId="{7E0C32B6-3213-4A23-B0FB-46BBB0CA617B}" type="presParOf" srcId="{AF9EC424-CE47-48D4-A40C-F55E89FDAAF2}" destId="{4DD70A65-2FF2-4E8A-AB16-448BE589C5EF}" srcOrd="0" destOrd="0" presId="urn:microsoft.com/office/officeart/2005/8/layout/vList5"/>
    <dgm:cxn modelId="{8CC6F3A9-F706-4205-8C49-49B36C9E55B1}" type="presParOf" srcId="{AF9EC424-CE47-48D4-A40C-F55E89FDAAF2}" destId="{3A1DCF55-3A95-4AB5-A048-7E2DB947258F}" srcOrd="1" destOrd="0" presId="urn:microsoft.com/office/officeart/2005/8/layout/vList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9C09251-85C8-4212-9D11-3EB1ED191CA6}">
      <dsp:nvSpPr>
        <dsp:cNvPr id="0" name=""/>
        <dsp:cNvSpPr/>
      </dsp:nvSpPr>
      <dsp:spPr>
        <a:xfrm rot="5400000">
          <a:off x="3972829" y="-1850714"/>
          <a:ext cx="2291435" cy="6069713"/>
        </a:xfrm>
        <a:prstGeom prst="round2SameRect">
          <a:avLst/>
        </a:prstGeom>
        <a:solidFill>
          <a:schemeClr val="accent3">
            <a:alpha val="90000"/>
            <a:tint val="40000"/>
            <a:hueOff val="0"/>
            <a:satOff val="0"/>
            <a:lumOff val="0"/>
            <a:alphaOff val="0"/>
          </a:schemeClr>
        </a:solidFill>
        <a:ln w="1000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38125" lvl="1" indent="-238125" algn="l" defTabSz="1244600">
            <a:lnSpc>
              <a:spcPct val="90000"/>
            </a:lnSpc>
            <a:spcBef>
              <a:spcPct val="0"/>
            </a:spcBef>
            <a:spcAft>
              <a:spcPct val="15000"/>
            </a:spcAft>
            <a:buChar char="••"/>
            <a:tabLst>
              <a:tab pos="238125" algn="l"/>
            </a:tabLst>
          </a:pPr>
          <a:r>
            <a:rPr lang="en-US" sz="2800" kern="1200" dirty="0" smtClean="0"/>
            <a:t>Labor</a:t>
          </a:r>
          <a:endParaRPr lang="en-US" sz="1000" kern="1200" dirty="0"/>
        </a:p>
        <a:p>
          <a:pPr marL="236538" lvl="1" indent="-236538" algn="l" defTabSz="1244600">
            <a:lnSpc>
              <a:spcPct val="90000"/>
            </a:lnSpc>
            <a:spcBef>
              <a:spcPct val="0"/>
            </a:spcBef>
            <a:spcAft>
              <a:spcPct val="15000"/>
            </a:spcAft>
            <a:buChar char="••"/>
            <a:tabLst>
              <a:tab pos="236538" algn="l"/>
            </a:tabLst>
          </a:pPr>
          <a:r>
            <a:rPr lang="en-US" sz="2800" kern="1200" dirty="0" smtClean="0"/>
            <a:t>Wages</a:t>
          </a:r>
          <a:endParaRPr lang="en-US" sz="1000" kern="1200" dirty="0"/>
        </a:p>
        <a:p>
          <a:pPr marL="236538" lvl="1" indent="-236538" algn="l" defTabSz="1244600">
            <a:lnSpc>
              <a:spcPct val="90000"/>
            </a:lnSpc>
            <a:spcBef>
              <a:spcPct val="0"/>
            </a:spcBef>
            <a:spcAft>
              <a:spcPct val="15000"/>
            </a:spcAft>
            <a:buChar char="••"/>
            <a:tabLst>
              <a:tab pos="236538" algn="l"/>
            </a:tabLst>
          </a:pPr>
          <a:r>
            <a:rPr lang="en-US" sz="2800" kern="1200" dirty="0" smtClean="0"/>
            <a:t>Training </a:t>
          </a:r>
          <a:endParaRPr lang="en-US" sz="1000" kern="1200" dirty="0"/>
        </a:p>
        <a:p>
          <a:pPr marL="236538" lvl="1" indent="-236538" algn="l" defTabSz="1244600">
            <a:lnSpc>
              <a:spcPct val="90000"/>
            </a:lnSpc>
            <a:spcBef>
              <a:spcPct val="0"/>
            </a:spcBef>
            <a:spcAft>
              <a:spcPct val="15000"/>
            </a:spcAft>
            <a:buChar char="••"/>
            <a:tabLst>
              <a:tab pos="236538" algn="l"/>
            </a:tabLst>
          </a:pPr>
          <a:r>
            <a:rPr lang="en-US" sz="2800" kern="1200" dirty="0" smtClean="0">
              <a:ea typeface="ＭＳ Ｐゴシック" pitchFamily="34" charset="-128"/>
            </a:rPr>
            <a:t>Industry </a:t>
          </a:r>
        </a:p>
      </dsp:txBody>
      <dsp:txXfrm rot="5400000">
        <a:off x="3972829" y="-1850714"/>
        <a:ext cx="2291435" cy="6069713"/>
      </dsp:txXfrm>
    </dsp:sp>
    <dsp:sp modelId="{31B49B0F-1BEF-4B7E-A8BE-4F4D2CB0BC6A}">
      <dsp:nvSpPr>
        <dsp:cNvPr id="0" name=""/>
        <dsp:cNvSpPr/>
      </dsp:nvSpPr>
      <dsp:spPr>
        <a:xfrm>
          <a:off x="0" y="537"/>
          <a:ext cx="2311695" cy="2367209"/>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smtClean="0"/>
            <a:t>Current Conditions</a:t>
          </a:r>
          <a:endParaRPr lang="en-US" sz="3200" kern="1200" dirty="0"/>
        </a:p>
      </dsp:txBody>
      <dsp:txXfrm>
        <a:off x="0" y="537"/>
        <a:ext cx="2311695" cy="2367209"/>
      </dsp:txXfrm>
    </dsp:sp>
    <dsp:sp modelId="{3A1DCF55-3A95-4AB5-A048-7E2DB947258F}">
      <dsp:nvSpPr>
        <dsp:cNvPr id="0" name=""/>
        <dsp:cNvSpPr/>
      </dsp:nvSpPr>
      <dsp:spPr>
        <a:xfrm rot="5400000">
          <a:off x="3968374" y="642234"/>
          <a:ext cx="2291435" cy="6078624"/>
        </a:xfrm>
        <a:prstGeom prst="round2SameRect">
          <a:avLst/>
        </a:prstGeom>
        <a:solidFill>
          <a:schemeClr val="accent3">
            <a:alpha val="90000"/>
            <a:tint val="40000"/>
            <a:hueOff val="0"/>
            <a:satOff val="0"/>
            <a:lumOff val="0"/>
            <a:alphaOff val="0"/>
          </a:schemeClr>
        </a:solidFill>
        <a:ln w="1000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Occupation Projections</a:t>
          </a:r>
          <a:endParaRPr lang="en-US" sz="2800" kern="1200" dirty="0"/>
        </a:p>
        <a:p>
          <a:pPr marL="285750" lvl="1" indent="-285750" algn="l" defTabSz="1244600">
            <a:lnSpc>
              <a:spcPct val="90000"/>
            </a:lnSpc>
            <a:spcBef>
              <a:spcPct val="0"/>
            </a:spcBef>
            <a:spcAft>
              <a:spcPct val="15000"/>
            </a:spcAft>
            <a:buChar char="••"/>
          </a:pPr>
          <a:r>
            <a:rPr lang="en-US" sz="2800" kern="1200" dirty="0" smtClean="0"/>
            <a:t>Industry Projections</a:t>
          </a:r>
          <a:endParaRPr lang="en-US" sz="2800" kern="1200" dirty="0"/>
        </a:p>
        <a:p>
          <a:pPr marL="285750" lvl="1" indent="-285750" algn="l" defTabSz="1244600">
            <a:lnSpc>
              <a:spcPct val="90000"/>
            </a:lnSpc>
            <a:spcBef>
              <a:spcPct val="0"/>
            </a:spcBef>
            <a:spcAft>
              <a:spcPct val="15000"/>
            </a:spcAft>
            <a:buChar char="••"/>
          </a:pPr>
          <a:r>
            <a:rPr lang="en-US" sz="2800" kern="1200" dirty="0" smtClean="0"/>
            <a:t>Workforce</a:t>
          </a:r>
          <a:endParaRPr lang="en-US" sz="2800" kern="1200" dirty="0"/>
        </a:p>
        <a:p>
          <a:pPr marL="285750" lvl="1" indent="-285750" algn="l" defTabSz="1244600">
            <a:lnSpc>
              <a:spcPct val="90000"/>
            </a:lnSpc>
            <a:spcBef>
              <a:spcPct val="0"/>
            </a:spcBef>
            <a:spcAft>
              <a:spcPct val="15000"/>
            </a:spcAft>
            <a:buChar char="••"/>
          </a:pPr>
          <a:r>
            <a:rPr lang="en-US" sz="2800" kern="1200" dirty="0" smtClean="0"/>
            <a:t>Cluster Analysis</a:t>
          </a:r>
          <a:endParaRPr lang="en-US" sz="2800" kern="1200" dirty="0"/>
        </a:p>
      </dsp:txBody>
      <dsp:txXfrm rot="5400000">
        <a:off x="3968374" y="642234"/>
        <a:ext cx="2291435" cy="6078624"/>
      </dsp:txXfrm>
    </dsp:sp>
    <dsp:sp modelId="{4DD70A65-2FF2-4E8A-AB16-448BE589C5EF}">
      <dsp:nvSpPr>
        <dsp:cNvPr id="0" name=""/>
        <dsp:cNvSpPr/>
      </dsp:nvSpPr>
      <dsp:spPr>
        <a:xfrm>
          <a:off x="0" y="2497942"/>
          <a:ext cx="2302567" cy="2367209"/>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smtClean="0"/>
            <a:t>Trend Analysis</a:t>
          </a:r>
          <a:endParaRPr lang="en-US" sz="3200" kern="1200" dirty="0"/>
        </a:p>
      </dsp:txBody>
      <dsp:txXfrm>
        <a:off x="0" y="2497942"/>
        <a:ext cx="2302567" cy="236720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5138"/>
          </a:xfrm>
          <a:prstGeom prst="rect">
            <a:avLst/>
          </a:prstGeom>
        </p:spPr>
        <p:txBody>
          <a:bodyPr vert="horz" lIns="91440" tIns="45720" rIns="91440" bIns="45720" rtlCol="0"/>
          <a:lstStyle>
            <a:lvl1pPr algn="r">
              <a:defRPr sz="1200"/>
            </a:lvl1pPr>
          </a:lstStyle>
          <a:p>
            <a:fld id="{5777E256-24B4-4299-BED9-CD8AFD093EA6}" type="datetimeFigureOut">
              <a:rPr lang="en-US" smtClean="0"/>
              <a:pPr/>
              <a:t>12/30/2013</a:t>
            </a:fld>
            <a:endParaRPr lang="en-US"/>
          </a:p>
        </p:txBody>
      </p:sp>
      <p:sp>
        <p:nvSpPr>
          <p:cNvPr id="4" name="Footer Placeholder 3"/>
          <p:cNvSpPr>
            <a:spLocks noGrp="1"/>
          </p:cNvSpPr>
          <p:nvPr>
            <p:ph type="ftr" sz="quarter" idx="2"/>
          </p:nvPr>
        </p:nvSpPr>
        <p:spPr>
          <a:xfrm>
            <a:off x="0" y="8829675"/>
            <a:ext cx="303784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1440" tIns="45720" rIns="91440" bIns="45720" rtlCol="0" anchor="b"/>
          <a:lstStyle>
            <a:lvl1pPr algn="r">
              <a:defRPr sz="1200"/>
            </a:lvl1pPr>
          </a:lstStyle>
          <a:p>
            <a:fld id="{156FA162-145F-4387-BC46-566DDD7F168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7840"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465138">
              <a:defRPr sz="1200">
                <a:latin typeface="Calibri" pitchFamily="34" charset="0"/>
                <a:ea typeface="ＭＳ Ｐゴシック" pitchFamily="34" charset="-128"/>
              </a:defRPr>
            </a:lvl1pPr>
          </a:lstStyle>
          <a:p>
            <a:pPr>
              <a:defRPr/>
            </a:pPr>
            <a:endParaRPr lang="en-US"/>
          </a:p>
        </p:txBody>
      </p:sp>
      <p:sp>
        <p:nvSpPr>
          <p:cNvPr id="3" name="Date Placeholder 2"/>
          <p:cNvSpPr>
            <a:spLocks noGrp="1"/>
          </p:cNvSpPr>
          <p:nvPr>
            <p:ph type="dt" idx="1"/>
          </p:nvPr>
        </p:nvSpPr>
        <p:spPr bwMode="auto">
          <a:xfrm>
            <a:off x="3970938" y="0"/>
            <a:ext cx="3037840"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465138">
              <a:defRPr sz="1200">
                <a:latin typeface="Calibri" pitchFamily="34" charset="0"/>
                <a:ea typeface="ＭＳ Ｐゴシック" pitchFamily="34" charset="-128"/>
              </a:defRPr>
            </a:lvl1pPr>
          </a:lstStyle>
          <a:p>
            <a:pPr>
              <a:defRPr/>
            </a:pPr>
            <a:fld id="{F9E94E8F-3280-4698-9A38-48A2E08C3D2B}" type="datetime1">
              <a:rPr lang="en-US"/>
              <a:pPr>
                <a:defRPr/>
              </a:pPr>
              <a:t>12/30/2013</a:t>
            </a:fld>
            <a:endParaRPr lang="en-US"/>
          </a:p>
        </p:txBody>
      </p:sp>
      <p:sp>
        <p:nvSpPr>
          <p:cNvPr id="4" name="Slide Image Placeholder 3"/>
          <p:cNvSpPr>
            <a:spLocks noGrp="1" noRot="1" noChangeAspect="1"/>
          </p:cNvSpPr>
          <p:nvPr>
            <p:ph type="sldImg" idx="2"/>
          </p:nvPr>
        </p:nvSpPr>
        <p:spPr bwMode="auto">
          <a:xfrm>
            <a:off x="1181100" y="696913"/>
            <a:ext cx="4648200" cy="3486150"/>
          </a:xfrm>
          <a:prstGeom prst="rect">
            <a:avLst/>
          </a:prstGeom>
          <a:noFill/>
          <a:ln w="12700">
            <a:solidFill>
              <a:srgbClr val="000000"/>
            </a:solidFill>
            <a:miter lim="800000"/>
            <a:headEnd/>
            <a:tailEnd/>
          </a:ln>
        </p:spPr>
        <p:txBody>
          <a:bodyPr vert="horz" wrap="square" lIns="93177" tIns="46589" rIns="93177" bIns="46589"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bwMode="auto">
          <a:xfrm>
            <a:off x="701041" y="4416426"/>
            <a:ext cx="5608320"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0" y="8829675"/>
            <a:ext cx="3037840" cy="4651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465138">
              <a:defRPr sz="1200">
                <a:latin typeface="Calibri" pitchFamily="34" charset="0"/>
                <a:ea typeface="ＭＳ Ｐゴシック" pitchFamily="34" charset="-128"/>
              </a:defRPr>
            </a:lvl1pPr>
          </a:lstStyle>
          <a:p>
            <a:pPr>
              <a:defRPr/>
            </a:pPr>
            <a:endParaRPr lang="en-US"/>
          </a:p>
        </p:txBody>
      </p:sp>
      <p:sp>
        <p:nvSpPr>
          <p:cNvPr id="7" name="Slide Number Placeholder 6"/>
          <p:cNvSpPr>
            <a:spLocks noGrp="1"/>
          </p:cNvSpPr>
          <p:nvPr>
            <p:ph type="sldNum" sz="quarter" idx="5"/>
          </p:nvPr>
        </p:nvSpPr>
        <p:spPr bwMode="auto">
          <a:xfrm>
            <a:off x="3970938" y="8829675"/>
            <a:ext cx="3037840" cy="4651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465138">
              <a:defRPr sz="1200">
                <a:latin typeface="Calibri" pitchFamily="34" charset="0"/>
                <a:ea typeface="ＭＳ Ｐゴシック" pitchFamily="34" charset="-128"/>
              </a:defRPr>
            </a:lvl1pPr>
          </a:lstStyle>
          <a:p>
            <a:pPr>
              <a:defRPr/>
            </a:pPr>
            <a:fld id="{DCDC43EB-FFBE-46AC-ABF2-A93F8902961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noFill/>
        </p:spPr>
      </p:sp>
      <p:sp>
        <p:nvSpPr>
          <p:cNvPr id="37891" name="Notes Placeholder 2"/>
          <p:cNvSpPr>
            <a:spLocks noGrp="1"/>
          </p:cNvSpPr>
          <p:nvPr>
            <p:ph type="body" idx="1"/>
          </p:nvPr>
        </p:nvSpPr>
        <p:spPr>
          <a:xfrm>
            <a:off x="701041" y="4416426"/>
            <a:ext cx="5608320" cy="4181475"/>
          </a:xfrm>
          <a:noFill/>
          <a:ln/>
        </p:spPr>
        <p:txBody>
          <a:bodyPr lIns="92312" tIns="46156" rIns="92312" bIns="46156"/>
          <a:lstStyle/>
          <a:p>
            <a:r>
              <a:rPr lang="en-US" dirty="0" smtClean="0"/>
              <a:t>Welcome to Module 3, Lesson 1: “Labor</a:t>
            </a:r>
            <a:r>
              <a:rPr lang="en-US" baseline="0" dirty="0" smtClean="0"/>
              <a:t> Market Information and Strategic Planning.</a:t>
            </a:r>
            <a:r>
              <a:rPr lang="en-US" dirty="0" smtClean="0"/>
              <a:t>”</a:t>
            </a:r>
          </a:p>
          <a:p>
            <a:endParaRPr lang="en-US" dirty="0" smtClean="0"/>
          </a:p>
          <a:p>
            <a:r>
              <a:rPr lang="en-US" dirty="0" smtClean="0"/>
              <a:t>Before we begin</a:t>
            </a:r>
            <a:r>
              <a:rPr lang="en-US" baseline="0" dirty="0" smtClean="0"/>
              <a:t> </a:t>
            </a:r>
            <a:r>
              <a:rPr lang="en-US" dirty="0" smtClean="0"/>
              <a:t>this module</a:t>
            </a:r>
            <a:r>
              <a:rPr lang="en-US" baseline="0" dirty="0" smtClean="0"/>
              <a:t> you </a:t>
            </a:r>
            <a:r>
              <a:rPr lang="en-US" dirty="0" smtClean="0"/>
              <a:t>should have already completed the </a:t>
            </a:r>
            <a:r>
              <a:rPr lang="en-US" b="1" dirty="0" smtClean="0"/>
              <a:t>LMI Fundamentals </a:t>
            </a:r>
            <a:r>
              <a:rPr lang="en-US" dirty="0" smtClean="0"/>
              <a:t>module before continuing</a:t>
            </a:r>
            <a:r>
              <a:rPr lang="en-US" baseline="0" dirty="0" smtClean="0"/>
              <a:t> on with this lesson as it is the prerequisite to all modules thereafter.</a:t>
            </a:r>
            <a:endParaRPr lang="en-US" dirty="0" smtClean="0"/>
          </a:p>
          <a:p>
            <a:endParaRPr lang="en-US" dirty="0" smtClean="0"/>
          </a:p>
          <a:p>
            <a:endParaRPr lang="en-US" b="1" dirty="0" smtClean="0"/>
          </a:p>
        </p:txBody>
      </p:sp>
      <p:sp>
        <p:nvSpPr>
          <p:cNvPr id="37892" name="Slide Number Placeholder 3"/>
          <p:cNvSpPr>
            <a:spLocks noGrp="1"/>
          </p:cNvSpPr>
          <p:nvPr>
            <p:ph type="sldNum" sz="quarter" idx="5"/>
          </p:nvPr>
        </p:nvSpPr>
        <p:spPr>
          <a:noFill/>
        </p:spPr>
        <p:txBody>
          <a:bodyPr lIns="92312" tIns="46156" rIns="92312" bIns="46156"/>
          <a:lstStyle/>
          <a:p>
            <a:fld id="{6B9D0FFD-02D4-4AAA-A00E-8CDBEFB9E47A}" type="slidenum">
              <a:rPr lang="en-US" smtClean="0">
                <a:ea typeface="MS PGothic" pitchFamily="34" charset="-128"/>
              </a:rPr>
              <a:pPr/>
              <a:t>1</a:t>
            </a:fld>
            <a:endParaRPr lang="en-US" smtClean="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5" y="4416459"/>
            <a:ext cx="5607691" cy="4182359"/>
          </a:xfrm>
          <a:prstGeom prst="rect">
            <a:avLst/>
          </a:prstGeom>
        </p:spPr>
        <p:txBody>
          <a:bodyPr>
            <a:normAutofit/>
          </a:bodyPr>
          <a:lstStyle/>
          <a:p>
            <a:r>
              <a:rPr lang="en-US" dirty="0" smtClean="0"/>
              <a:t>Net Job Flows</a:t>
            </a:r>
            <a:r>
              <a:rPr lang="en-US" baseline="0" dirty="0" smtClean="0"/>
              <a:t> can tell you where employment is expanding or shrinking so you may have the advanced opportunity to know and help achieve continued growth or stop the leaks in the system before it becomes a problem of mass layoffs or business closures.</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5" y="4416459"/>
            <a:ext cx="5607691" cy="4182359"/>
          </a:xfrm>
          <a:prstGeom prst="rect">
            <a:avLst/>
          </a:prstGeom>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The Job Creation and New Hires indicators will be able to tell</a:t>
            </a:r>
            <a:r>
              <a:rPr lang="en-US" baseline="0" dirty="0" smtClean="0"/>
              <a:t> you which industries are expanding.  As with other indicators, this information can help trigger the establishment of new training programs into a region to assist with the need for new employees. It also allows you to see what is thriving in your region so you can understand how to assist other industries to achieve the same.</a:t>
            </a:r>
            <a:endParaRPr lang="en-US" dirty="0" smtClean="0"/>
          </a:p>
          <a:p>
            <a:endParaRPr lang="en-US" dirty="0" smtClean="0"/>
          </a:p>
          <a:p>
            <a:r>
              <a:rPr lang="en-US" dirty="0" smtClean="0"/>
              <a:t>By having</a:t>
            </a:r>
            <a:r>
              <a:rPr lang="en-US" baseline="0" dirty="0" smtClean="0"/>
              <a:t> the opportunity to sort through demographics you will be able to answer even more advanced staffing and hiring questions so you can guide career center staff to assist job seekers in their re-employment efforts.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5" y="4416459"/>
            <a:ext cx="5607691" cy="4182359"/>
          </a:xfrm>
          <a:prstGeom prst="rect">
            <a:avLst/>
          </a:prstGeom>
        </p:spPr>
        <p:txBody>
          <a:bodyPr>
            <a:normAutofit/>
          </a:bodyPr>
          <a:lstStyle/>
          <a:p>
            <a:r>
              <a:rPr lang="en-US" dirty="0" smtClean="0"/>
              <a:t>The Separations</a:t>
            </a:r>
            <a:r>
              <a:rPr lang="en-US" baseline="0" dirty="0" smtClean="0"/>
              <a:t> and Turnovers indicators can assist with answering the questions of what is going wrong within your region’s workforce. For example, what industries are struggling?  Is it because of certain demographics, like an aging population, that they are experiencing more turnover, or is it more the result of the economic climate for the region?  Hopefully the answers will be useful in creating a strategic plan that will address these issues for industries in the future.</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5" y="4416459"/>
            <a:ext cx="5607691" cy="4182359"/>
          </a:xfrm>
          <a:prstGeom prst="rect">
            <a:avLst/>
          </a:prstGeom>
        </p:spPr>
        <p:txBody>
          <a:bodyPr>
            <a:normAutofit/>
          </a:bodyPr>
          <a:lstStyle/>
          <a:p>
            <a:r>
              <a:rPr lang="en-US" dirty="0" smtClean="0"/>
              <a:t>Earnings data and trends are useful in understanding what it</a:t>
            </a:r>
            <a:r>
              <a:rPr lang="en-US" baseline="0" dirty="0" smtClean="0"/>
              <a:t> is like for employers in your region when it comes to providing competitive salaries.  When comparing it with some of the other workforce indicators, are industries paying workers higher-than-average salaries experiencing more new hires because people would rather work in well-paying businesses - or are they experiencing lower job creation due to inability to keep up with operating costs because of the high salaries?</a:t>
            </a:r>
          </a:p>
          <a:p>
            <a:endParaRPr lang="en-US" baseline="0" dirty="0" smtClean="0"/>
          </a:p>
          <a:p>
            <a:r>
              <a:rPr lang="en-US" baseline="0" dirty="0" smtClean="0"/>
              <a:t>However, you may notice  that QWI measures do not include the number of hours or weeks an employee has worked.  This affects the interpretation of data on average earnings.  High 4</a:t>
            </a:r>
            <a:r>
              <a:rPr lang="en-US" baseline="30000" dirty="0" smtClean="0"/>
              <a:t>th</a:t>
            </a:r>
            <a:r>
              <a:rPr lang="en-US" baseline="0" dirty="0" smtClean="0"/>
              <a:t> quarter figures may also reflect some end-of-the-year bonuses or tips not reported until the 4th quarter of the year.</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let’s look at the basic functionality of the LEHD program and examine the workforce data and trends provided.  This is the tool</a:t>
            </a:r>
            <a:r>
              <a:rPr lang="en-US" baseline="0" dirty="0" smtClean="0"/>
              <a:t> as it appears on the MERIC website.  The industries are always displayed on the left-hand side at their most basic 2-digit NAICS level.  On the right hand side there are options you can set, such as time frames, locations, and demographics.</a:t>
            </a:r>
          </a:p>
          <a:p>
            <a:endParaRPr lang="en-US" baseline="0" dirty="0" smtClean="0"/>
          </a:p>
          <a:p>
            <a:r>
              <a:rPr lang="en-US" baseline="0" dirty="0" smtClean="0"/>
              <a:t>We’ll begin by examining the oil and grain seed farming industry in Missouri.  To see more detailed 4-digit NAICS industry, we must simply </a:t>
            </a:r>
            <a:r>
              <a:rPr lang="en-US" sz="1200" b="1" u="sng" baseline="0" dirty="0" smtClean="0"/>
              <a:t>(CLICK) </a:t>
            </a:r>
            <a:r>
              <a:rPr lang="en-US" baseline="0" dirty="0" smtClean="0"/>
              <a:t>click on the More link next to the chosen industry.</a:t>
            </a:r>
            <a:endParaRPr lang="en-US" dirty="0"/>
          </a:p>
        </p:txBody>
      </p:sp>
      <p:sp>
        <p:nvSpPr>
          <p:cNvPr id="4" name="Slide Number Placeholder 3"/>
          <p:cNvSpPr>
            <a:spLocks noGrp="1"/>
          </p:cNvSpPr>
          <p:nvPr>
            <p:ph type="sldNum" sz="quarter" idx="10"/>
          </p:nvPr>
        </p:nvSpPr>
        <p:spPr/>
        <p:txBody>
          <a:bodyPr/>
          <a:lstStyle/>
          <a:p>
            <a:pPr>
              <a:defRPr/>
            </a:pPr>
            <a:fld id="{DCDC43EB-FFBE-46AC-ABF2-A93F89029614}"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a:t>
            </a:r>
            <a:r>
              <a:rPr lang="en-US" baseline="0" dirty="0" smtClean="0"/>
              <a:t>we have accessed the three-digit NAICS codes, but the NAICS that we wanted to look at is a 4-digit specific industry.  We must once again </a:t>
            </a:r>
            <a:r>
              <a:rPr lang="en-US" sz="1200" b="1" u="sng" baseline="0" dirty="0" smtClean="0"/>
              <a:t>(CLICK) </a:t>
            </a:r>
            <a:r>
              <a:rPr lang="en-US" baseline="0" dirty="0" smtClean="0"/>
              <a:t>click on the More link next to our desired industry which this time will be under crop production.</a:t>
            </a:r>
          </a:p>
          <a:p>
            <a:endParaRPr lang="en-US" baseline="0" dirty="0" smtClean="0"/>
          </a:p>
          <a:p>
            <a:r>
              <a:rPr lang="en-US" baseline="0" dirty="0" smtClean="0"/>
              <a:t>*Note that when you continue to go into more detail, you will have to re-select </a:t>
            </a:r>
            <a:r>
              <a:rPr lang="en-US" sz="1200" b="1" u="sng" baseline="0" dirty="0" smtClean="0"/>
              <a:t>(CLICK) </a:t>
            </a:r>
            <a:r>
              <a:rPr lang="en-US" baseline="0" dirty="0" smtClean="0"/>
              <a:t>the time, location, and demographic variables of your choosing as they revert back to the original starting selections.  It is usually best to wait to select these values until the end of the industry selection to save yourself from having to choose the same factors time and again!</a:t>
            </a:r>
            <a:endParaRPr lang="en-US" dirty="0"/>
          </a:p>
        </p:txBody>
      </p:sp>
      <p:sp>
        <p:nvSpPr>
          <p:cNvPr id="4" name="Slide Number Placeholder 3"/>
          <p:cNvSpPr>
            <a:spLocks noGrp="1"/>
          </p:cNvSpPr>
          <p:nvPr>
            <p:ph type="sldNum" sz="quarter" idx="10"/>
          </p:nvPr>
        </p:nvSpPr>
        <p:spPr/>
        <p:txBody>
          <a:bodyPr/>
          <a:lstStyle/>
          <a:p>
            <a:pPr>
              <a:defRPr/>
            </a:pPr>
            <a:fld id="{DCDC43EB-FFBE-46AC-ABF2-A93F89029614}"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We’ve</a:t>
            </a:r>
            <a:r>
              <a:rPr lang="en-US" baseline="0" dirty="0" smtClean="0"/>
              <a:t> finally reached our desired industry detail and can now examine the trends for oilseed and grain farming in the state of Missouri across all workers for the third quarter of 2012.  </a:t>
            </a:r>
          </a:p>
          <a:p>
            <a:endParaRPr lang="en-US" baseline="0" dirty="0" smtClean="0"/>
          </a:p>
          <a:p>
            <a:r>
              <a:rPr lang="en-US" baseline="0" dirty="0" smtClean="0"/>
              <a:t>I chose this industry and time frame for us to look at because of a very specific reason.  If we just looked at the column showing a single quarter’s numbers, we might reach a wrong conclusion about including this industry in our strategic plan for growth assistance.  Oilseed and grain farming is a highly seasonal industry, with high employment in the summer months and low employment in the winter months; depending on the time of year, a single quarter’s data might be misleadingly high or misleadingly low. We need to look as well at the next column to the right of the quarterly data column; this column shows averages for the previous four calendar quarters, balancing out the high-employment and low-employment quarters.  </a:t>
            </a:r>
          </a:p>
          <a:p>
            <a:endParaRPr lang="en-US" baseline="0" dirty="0" smtClean="0"/>
          </a:p>
          <a:p>
            <a:r>
              <a:rPr lang="en-US" baseline="0" dirty="0" smtClean="0"/>
              <a:t>In the example shown here, Q3 is a high-employment quarter; the Q3 averages are higher than the four-quarter averages.  If we were looking at the averages for Q4, a low-employment quarter, they would be lower than the four-quarter averages. It gives a little bit more incentive to look at all the columns.  By comparing the four-quarter average column for the industry with the last column showing four-quarter averages for all industries in the state, you can see that the industry is neither as well or as bad off as a single quarter’s data might suggest.  Remember that some industries have a high degree of seasonality.</a:t>
            </a:r>
          </a:p>
        </p:txBody>
      </p:sp>
      <p:sp>
        <p:nvSpPr>
          <p:cNvPr id="4" name="Slide Number Placeholder 3"/>
          <p:cNvSpPr>
            <a:spLocks noGrp="1"/>
          </p:cNvSpPr>
          <p:nvPr>
            <p:ph type="sldNum" sz="quarter" idx="10"/>
          </p:nvPr>
        </p:nvSpPr>
        <p:spPr/>
        <p:txBody>
          <a:bodyPr/>
          <a:lstStyle/>
          <a:p>
            <a:pPr>
              <a:defRPr/>
            </a:pPr>
            <a:fld id="{DCDC43EB-FFBE-46AC-ABF2-A93F89029614}"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the bottom of the table, you will see the</a:t>
            </a:r>
            <a:r>
              <a:rPr lang="en-US" baseline="0" dirty="0" smtClean="0"/>
              <a:t> l</a:t>
            </a:r>
            <a:r>
              <a:rPr lang="en-US" dirty="0" smtClean="0"/>
              <a:t>ink for View Detailed Comparison</a:t>
            </a:r>
            <a:r>
              <a:rPr lang="en-US" baseline="0" dirty="0" smtClean="0"/>
              <a:t> Reports.  This allows you to create simple pivot charts that you can use to create a comparison across areas, industries, or demographics to see how your region compares throughout the state or over time.  Great for trend analysis or combining strategic plans across areas.</a:t>
            </a:r>
            <a:endParaRPr lang="en-US" dirty="0"/>
          </a:p>
        </p:txBody>
      </p:sp>
      <p:sp>
        <p:nvSpPr>
          <p:cNvPr id="4" name="Slide Number Placeholder 3"/>
          <p:cNvSpPr>
            <a:spLocks noGrp="1"/>
          </p:cNvSpPr>
          <p:nvPr>
            <p:ph type="sldNum" sz="quarter" idx="10"/>
          </p:nvPr>
        </p:nvSpPr>
        <p:spPr/>
        <p:txBody>
          <a:bodyPr/>
          <a:lstStyle/>
          <a:p>
            <a:pPr>
              <a:defRPr/>
            </a:pPr>
            <a:fld id="{DCDC43EB-FFBE-46AC-ABF2-A93F89029614}"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what a pivot comparison</a:t>
            </a:r>
            <a:r>
              <a:rPr lang="en-US" baseline="0" dirty="0" smtClean="0"/>
              <a:t> chart will look like.  You can see here that we have chosen to look at the trends for job creation in the regions of Northern Missouri and Kansas City for the year 2011.</a:t>
            </a:r>
          </a:p>
          <a:p>
            <a:endParaRPr lang="en-US" baseline="0" dirty="0" smtClean="0"/>
          </a:p>
          <a:p>
            <a:r>
              <a:rPr lang="en-US" baseline="0" dirty="0" smtClean="0"/>
              <a:t>You can go into more detail with your selections for example, by breaking this job creation by area chart down further by age group or gender to see more differences in job creation patterns.</a:t>
            </a:r>
            <a:endParaRPr lang="en-US" dirty="0"/>
          </a:p>
        </p:txBody>
      </p:sp>
      <p:sp>
        <p:nvSpPr>
          <p:cNvPr id="4" name="Slide Number Placeholder 3"/>
          <p:cNvSpPr>
            <a:spLocks noGrp="1"/>
          </p:cNvSpPr>
          <p:nvPr>
            <p:ph type="sldNum" sz="quarter" idx="10"/>
          </p:nvPr>
        </p:nvSpPr>
        <p:spPr/>
        <p:txBody>
          <a:bodyPr/>
          <a:lstStyle/>
          <a:p>
            <a:pPr>
              <a:defRPr/>
            </a:pPr>
            <a:fld id="{DCDC43EB-FFBE-46AC-ABF2-A93F89029614}"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LED Industry Focus</a:t>
            </a:r>
            <a:r>
              <a:rPr lang="en-US" baseline="0" dirty="0" smtClean="0">
                <a:solidFill>
                  <a:srgbClr val="FF0000"/>
                </a:solidFill>
              </a:rPr>
              <a:t> contains general employment dynamics data for each industry sector. Data can be aggregated based on worker demographics, geographies, and specific industry sectors.</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DCDC43EB-FFBE-46AC-ABF2-A93F89029614}"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We will now be starting Module 3: Using Economic</a:t>
            </a:r>
            <a:r>
              <a:rPr lang="en-US" baseline="0" dirty="0" smtClean="0">
                <a:latin typeface="Arial" pitchFamily="34" charset="0"/>
              </a:rPr>
              <a:t> and Workforce Data to Drive Reemployment Strategy.  Lesson 1 will focus more on LMI and its use in strategic planning, while Lesson 2 will cover more of the aspects of using LMI to assist with regional efforts for re-employment.</a:t>
            </a:r>
            <a:endParaRPr lang="en-US" b="1" dirty="0" smtClean="0">
              <a:latin typeface="Arial" pitchFamily="34" charset="0"/>
            </a:endParaRPr>
          </a:p>
          <a:p>
            <a:pPr eaLnBrk="1" hangingPunct="1">
              <a:spcBef>
                <a:spcPct val="0"/>
              </a:spcBef>
            </a:pPr>
            <a:endParaRPr 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we’ve looked at some of the LMI tools that can assist with creating</a:t>
            </a:r>
            <a:r>
              <a:rPr lang="en-US" baseline="0" dirty="0" smtClean="0"/>
              <a:t> a strategic plan for your state, let’s try and walk through this exercise together.</a:t>
            </a:r>
          </a:p>
          <a:p>
            <a:endParaRPr lang="en-US" baseline="0" dirty="0" smtClean="0"/>
          </a:p>
          <a:p>
            <a:r>
              <a:rPr lang="en-US" baseline="0" dirty="0" smtClean="0"/>
              <a:t>Curious after the state-wide commitment of $1 million to commemorate the centennial of Mark Twain’s death, what changes has the Arts, Entertainment, and Recreation industry seen in the Northeast WIA region where Hannibal is located?  Was it a positive impact and something that should be duplicated in the future for similar projects?</a:t>
            </a:r>
            <a:endParaRPr lang="en-US" dirty="0"/>
          </a:p>
        </p:txBody>
      </p:sp>
      <p:sp>
        <p:nvSpPr>
          <p:cNvPr id="4" name="Slide Number Placeholder 3"/>
          <p:cNvSpPr>
            <a:spLocks noGrp="1"/>
          </p:cNvSpPr>
          <p:nvPr>
            <p:ph type="sldNum" sz="quarter" idx="10"/>
          </p:nvPr>
        </p:nvSpPr>
        <p:spPr/>
        <p:txBody>
          <a:bodyPr/>
          <a:lstStyle/>
          <a:p>
            <a:pPr>
              <a:defRPr/>
            </a:pPr>
            <a:fld id="{DCDC43EB-FFBE-46AC-ABF2-A93F89029614}"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going to the</a:t>
            </a:r>
            <a:r>
              <a:rPr lang="en-US" baseline="0" dirty="0" smtClean="0"/>
              <a:t> National Census Bureau’s Local Employment Dynamics page, we can sort through the similar process of Missouri’s LEHD function.  We want to look for any change in employment within the Arts and Entertainment industry for the Northeast region and see how it compares across other industries for the same time frame that would not have been affected by the $1 million dollar grant.</a:t>
            </a:r>
          </a:p>
          <a:p>
            <a:endParaRPr lang="en-US" baseline="0" dirty="0" smtClean="0"/>
          </a:p>
          <a:p>
            <a:r>
              <a:rPr lang="en-US" baseline="0" dirty="0" smtClean="0"/>
              <a:t>Simply, select Missouri from the drop down, </a:t>
            </a:r>
            <a:r>
              <a:rPr lang="en-US" sz="1200" b="1" u="sng" baseline="0" dirty="0" smtClean="0"/>
              <a:t>(CLICK) </a:t>
            </a:r>
            <a:r>
              <a:rPr lang="en-US" baseline="0" dirty="0" smtClean="0"/>
              <a:t>it will supply the WIA regions and we can choose the Northeast WIB option.  Our industry sector is the </a:t>
            </a:r>
            <a:r>
              <a:rPr lang="en-US" sz="1200" b="1" u="sng" baseline="0" dirty="0" smtClean="0"/>
              <a:t>(CLICK) </a:t>
            </a:r>
            <a:r>
              <a:rPr lang="en-US" baseline="0" dirty="0" smtClean="0"/>
              <a:t>broader Arts, Entertainment, and Recreation Industry, because the hope is that this grant did not just have an effect on the Mark Twain museum and specific sites, but also the hotels, restaurants, and other close tourist attractions that are in the region that may have been affected by the growth in tourism.</a:t>
            </a:r>
            <a:endParaRPr lang="en-US" dirty="0"/>
          </a:p>
        </p:txBody>
      </p:sp>
      <p:sp>
        <p:nvSpPr>
          <p:cNvPr id="4" name="Slide Number Placeholder 3"/>
          <p:cNvSpPr>
            <a:spLocks noGrp="1"/>
          </p:cNvSpPr>
          <p:nvPr>
            <p:ph type="sldNum" sz="quarter" idx="10"/>
          </p:nvPr>
        </p:nvSpPr>
        <p:spPr/>
        <p:txBody>
          <a:bodyPr/>
          <a:lstStyle/>
          <a:p>
            <a:pPr>
              <a:defRPr/>
            </a:pPr>
            <a:fld id="{DCDC43EB-FFBE-46AC-ABF2-A93F89029614}"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see that our Arts,</a:t>
            </a:r>
            <a:r>
              <a:rPr lang="en-US" baseline="0" dirty="0" smtClean="0"/>
              <a:t> Entertainment, and Recreation industry ranked 25</a:t>
            </a:r>
            <a:r>
              <a:rPr lang="en-US" baseline="30000" dirty="0" smtClean="0"/>
              <a:t>th</a:t>
            </a:r>
            <a:r>
              <a:rPr lang="en-US" baseline="0" dirty="0" smtClean="0"/>
              <a:t> in average quarterly employment for the year, which is very good, considering there are almost 100 industries in the region</a:t>
            </a:r>
            <a:endParaRPr lang="en-US" dirty="0"/>
          </a:p>
        </p:txBody>
      </p:sp>
      <p:sp>
        <p:nvSpPr>
          <p:cNvPr id="4" name="Slide Number Placeholder 3"/>
          <p:cNvSpPr>
            <a:spLocks noGrp="1"/>
          </p:cNvSpPr>
          <p:nvPr>
            <p:ph type="sldNum" sz="quarter" idx="10"/>
          </p:nvPr>
        </p:nvSpPr>
        <p:spPr/>
        <p:txBody>
          <a:bodyPr/>
          <a:lstStyle/>
          <a:p>
            <a:pPr>
              <a:defRPr/>
            </a:pPr>
            <a:fld id="{DCDC43EB-FFBE-46AC-ABF2-A93F89029614}"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also see whether the 3 industries within the Arts, Entertainment, &amp; Recreation industry have seen growth in employment </a:t>
            </a:r>
            <a:r>
              <a:rPr lang="en-US" b="1" dirty="0" smtClean="0"/>
              <a:t>CLICK</a:t>
            </a:r>
            <a:r>
              <a:rPr lang="en-US" b="1" baseline="0" dirty="0" smtClean="0"/>
              <a:t> </a:t>
            </a:r>
            <a:r>
              <a:rPr lang="en-US" dirty="0" smtClean="0"/>
              <a:t>in the top 20</a:t>
            </a:r>
            <a:r>
              <a:rPr lang="en-US" baseline="0" dirty="0" smtClean="0"/>
              <a:t> industries with fastest growing employment. </a:t>
            </a:r>
            <a:r>
              <a:rPr lang="en-US" b="1" baseline="0" dirty="0" smtClean="0"/>
              <a:t>CLICK - </a:t>
            </a:r>
            <a:r>
              <a:rPr lang="en-US" baseline="0" dirty="0" smtClean="0"/>
              <a:t>This chart shows that there has been very little or no growth in the Arts, Entertainment, &amp; Recreation Industry. If you compare these statistics with the previous year’s growth, you can see then whether it was likely due to the grant, or whether the trends have existed for quite a while, and would be expected to continue.</a:t>
            </a:r>
            <a:endParaRPr lang="en-US" dirty="0"/>
          </a:p>
        </p:txBody>
      </p:sp>
      <p:sp>
        <p:nvSpPr>
          <p:cNvPr id="4" name="Slide Number Placeholder 3"/>
          <p:cNvSpPr>
            <a:spLocks noGrp="1"/>
          </p:cNvSpPr>
          <p:nvPr>
            <p:ph type="sldNum" sz="quarter" idx="10"/>
          </p:nvPr>
        </p:nvSpPr>
        <p:spPr/>
        <p:txBody>
          <a:bodyPr/>
          <a:lstStyle/>
          <a:p>
            <a:pPr>
              <a:defRPr/>
            </a:pPr>
            <a:fld id="{DCDC43EB-FFBE-46AC-ABF2-A93F89029614}"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bwMode="auto">
          <a:xfrm>
            <a:off x="701355" y="4416460"/>
            <a:ext cx="5607691" cy="4182359"/>
          </a:xfrm>
          <a:prstGeom prst="rect">
            <a:avLst/>
          </a:prstGeom>
          <a:noFill/>
          <a:ln>
            <a:miter lim="800000"/>
            <a:headEnd/>
            <a:tailEnd/>
          </a:ln>
        </p:spPr>
        <p:txBody>
          <a:bodyPr lIns="89693" tIns="44847" rIns="89693" bIns="44847"/>
          <a:lstStyle/>
          <a:p>
            <a:r>
              <a:rPr lang="en-US" dirty="0" smtClean="0">
                <a:latin typeface="Arial" pitchFamily="34" charset="0"/>
              </a:rPr>
              <a:t>Another</a:t>
            </a:r>
            <a:r>
              <a:rPr lang="en-US" baseline="0" dirty="0" smtClean="0">
                <a:latin typeface="Arial" pitchFamily="34" charset="0"/>
              </a:rPr>
              <a:t> tool that can be useful to gauge an industry’s trend in the region is the Location Quotient.</a:t>
            </a:r>
          </a:p>
          <a:p>
            <a:endParaRPr lang="en-US" dirty="0" smtClean="0">
              <a:latin typeface="Arial" pitchFamily="34" charset="0"/>
            </a:endParaRPr>
          </a:p>
          <a:p>
            <a:r>
              <a:rPr lang="en-US" dirty="0" smtClean="0">
                <a:latin typeface="Arial" pitchFamily="34" charset="0"/>
              </a:rPr>
              <a:t>To calculate your region’s - in this case Missouri’s - industry concentration compared to the United States, or any other designated base,</a:t>
            </a:r>
            <a:r>
              <a:rPr lang="en-US" baseline="0" dirty="0" smtClean="0">
                <a:latin typeface="Arial" pitchFamily="34" charset="0"/>
              </a:rPr>
              <a:t> </a:t>
            </a:r>
            <a:r>
              <a:rPr lang="en-US" dirty="0" smtClean="0">
                <a:latin typeface="Arial" pitchFamily="34" charset="0"/>
              </a:rPr>
              <a:t>we use the Location Quotient formula seen here. </a:t>
            </a:r>
            <a:r>
              <a:rPr lang="en-US" sz="1200" b="1" u="sng" baseline="0" dirty="0" smtClean="0"/>
              <a:t>(CLICK) </a:t>
            </a:r>
            <a:r>
              <a:rPr lang="en-US" sz="1200" b="0" u="none" baseline="0" dirty="0" smtClean="0">
                <a:latin typeface="Arial" pitchFamily="34" charset="0"/>
              </a:rPr>
              <a:t>Luckily for you, MERIC and BLS provide you the data already calculated so you won’t have to pull out any advanced calculus to use this information.</a:t>
            </a:r>
            <a:endParaRPr lang="en-US" dirty="0" smtClean="0">
              <a:latin typeface="Arial" pitchFamily="34" charset="0"/>
            </a:endParaRPr>
          </a:p>
          <a:p>
            <a:endParaRPr lang="en-US" dirty="0" smtClean="0">
              <a:latin typeface="Arial" pitchFamily="34" charset="0"/>
            </a:endParaRPr>
          </a:p>
          <a:p>
            <a:r>
              <a:rPr lang="en-US" dirty="0" smtClean="0">
                <a:latin typeface="Arial" pitchFamily="34" charset="0"/>
              </a:rPr>
              <a:t>A Location Quotient of greater than 1 indicates an employment concentration greater than that of the comparison or base region’s average, suggesting a specialization within your target region.</a:t>
            </a:r>
          </a:p>
          <a:p>
            <a:endParaRPr lang="en-US" dirty="0"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bwMode="auto">
          <a:xfrm>
            <a:off x="701355" y="4416460"/>
            <a:ext cx="5607691" cy="4182359"/>
          </a:xfrm>
          <a:prstGeom prst="rect">
            <a:avLst/>
          </a:prstGeom>
          <a:noFill/>
          <a:ln>
            <a:miter lim="800000"/>
            <a:headEnd/>
            <a:tailEnd/>
          </a:ln>
        </p:spPr>
        <p:txBody>
          <a:bodyPr lIns="89693" tIns="44847" rIns="89693" bIns="44847"/>
          <a:lstStyle/>
          <a:p>
            <a:r>
              <a:rPr lang="en-US" dirty="0" smtClean="0">
                <a:latin typeface="Arial" pitchFamily="34" charset="0"/>
              </a:rPr>
              <a:t>As an example, here is the ratio of bioscience cluster employment in Missouri compared to the national concentration of employment in the identified biomedical-related industries.</a:t>
            </a:r>
          </a:p>
          <a:p>
            <a:endParaRPr lang="en-US" dirty="0" smtClean="0">
              <a:latin typeface="Arial" pitchFamily="34" charset="0"/>
            </a:endParaRPr>
          </a:p>
          <a:p>
            <a:r>
              <a:rPr lang="en-US" dirty="0" smtClean="0">
                <a:latin typeface="Arial" pitchFamily="34" charset="0"/>
              </a:rPr>
              <a:t>Of the sectors reported, Missouri has 8 sectors that are significantly above the national concentration (LQ&gt;1).</a:t>
            </a:r>
            <a:r>
              <a:rPr lang="en-US" baseline="0" dirty="0" smtClean="0">
                <a:latin typeface="Arial" pitchFamily="34" charset="0"/>
              </a:rPr>
              <a:t> If there is an LQ less than 0.5, that sector would be considered si</a:t>
            </a:r>
            <a:r>
              <a:rPr lang="en-US" dirty="0" smtClean="0">
                <a:latin typeface="Arial" pitchFamily="34" charset="0"/>
              </a:rPr>
              <a:t>gnificantly below the national concentration (LQ&lt;=0.5)</a:t>
            </a:r>
          </a:p>
          <a:p>
            <a:endParaRPr lang="en-US" dirty="0" smtClean="0">
              <a:latin typeface="Arial" pitchFamily="34" charset="0"/>
            </a:endParaRPr>
          </a:p>
          <a:p>
            <a:r>
              <a:rPr lang="en-US" dirty="0" smtClean="0">
                <a:latin typeface="Arial" pitchFamily="34" charset="0"/>
              </a:rPr>
              <a:t>In context, this type of report can help your clients identify counties where a workforce may exist to staff a new site for their company, or it can help workers identify significant industries in their particular region to help with career planning.</a:t>
            </a:r>
          </a:p>
          <a:p>
            <a:endParaRPr lang="en-US" dirty="0"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noFill/>
        </p:spPr>
      </p:sp>
      <p:sp>
        <p:nvSpPr>
          <p:cNvPr id="44035" name="Notes Placeholder 2"/>
          <p:cNvSpPr>
            <a:spLocks noGrp="1"/>
          </p:cNvSpPr>
          <p:nvPr>
            <p:ph type="body" idx="1"/>
          </p:nvPr>
        </p:nvSpPr>
        <p:spPr>
          <a:xfrm>
            <a:off x="701041" y="4416426"/>
            <a:ext cx="5608320" cy="4181475"/>
          </a:xfrm>
          <a:noFill/>
          <a:ln/>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t>The last bit of trend analysis </a:t>
            </a:r>
            <a:r>
              <a:rPr lang="en-US" b="1" baseline="0" dirty="0" smtClean="0"/>
              <a:t>is the employment projections. </a:t>
            </a:r>
            <a:r>
              <a:rPr lang="en-US" baseline="0" dirty="0" smtClean="0"/>
              <a:t>Projections are created by gathering current employment data from the QCEW we just covered along with other economic indicators and national projections to create estimated employment numbers for either two or ten years into the future.  These two year short-term projections are created annually and are only available for Missouri and the St. Louis and Kansas City WIAs.  The ten-year long-term projections are created bi-annually and are available for Missouri and all 10 WIAs.  *Note that some occupations will not contain employment data due to confidentiality. </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These projections can then provide a</a:t>
            </a:r>
            <a:r>
              <a:rPr lang="en-US" baseline="0" dirty="0" smtClean="0"/>
              <a:t> rather extensive look into whichever industry or occupation your are examining for your planning.</a:t>
            </a:r>
            <a:endParaRPr lang="en-US" dirty="0" smtClean="0"/>
          </a:p>
          <a:p>
            <a:endParaRPr lang="en-US" dirty="0"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Thank you for your participation in Module 3, Lesson 1:</a:t>
            </a:r>
            <a:r>
              <a:rPr lang="en-US" baseline="0" dirty="0" smtClean="0">
                <a:latin typeface="Arial" pitchFamily="34" charset="0"/>
              </a:rPr>
              <a:t> Using LMI for Strategic Planning.  You may now progress into Lesson 2 of the Module: LMI and Re-employment.  For your next lesson we’ll be covering:</a:t>
            </a:r>
          </a:p>
          <a:p>
            <a:pPr>
              <a:buFont typeface="Arial" pitchFamily="34" charset="0"/>
              <a:buChar char="•"/>
            </a:pPr>
            <a:r>
              <a:rPr lang="en-US" dirty="0" smtClean="0"/>
              <a:t>How to Market</a:t>
            </a:r>
            <a:r>
              <a:rPr lang="en-US" baseline="0" dirty="0" smtClean="0"/>
              <a:t> </a:t>
            </a:r>
            <a:r>
              <a:rPr lang="en-US" dirty="0" smtClean="0"/>
              <a:t>your region to interested businesses or investments,</a:t>
            </a:r>
          </a:p>
          <a:p>
            <a:pPr>
              <a:buFont typeface="Arial" pitchFamily="34" charset="0"/>
              <a:buChar char="•"/>
            </a:pPr>
            <a:r>
              <a:rPr lang="en-US" dirty="0" smtClean="0"/>
              <a:t>Using LMI</a:t>
            </a:r>
            <a:r>
              <a:rPr lang="en-US" baseline="0" dirty="0" smtClean="0"/>
              <a:t> to support </a:t>
            </a:r>
            <a:r>
              <a:rPr lang="en-US" dirty="0" smtClean="0"/>
              <a:t>Federal and state grant applications, and;</a:t>
            </a:r>
          </a:p>
          <a:p>
            <a:pPr>
              <a:buFont typeface="Arial" pitchFamily="34" charset="0"/>
              <a:buChar char="•"/>
            </a:pPr>
            <a:r>
              <a:rPr lang="en-US" dirty="0" smtClean="0"/>
              <a:t>Identifying affected areas in need of further economic development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bwMode="auto">
          <a:xfrm>
            <a:off x="701355" y="4416460"/>
            <a:ext cx="5607692" cy="4182358"/>
          </a:xfrm>
          <a:prstGeom prst="rect">
            <a:avLst/>
          </a:prstGeom>
          <a:noFill/>
          <a:ln>
            <a:miter lim="800000"/>
            <a:headEnd/>
            <a:tailEnd/>
          </a:ln>
        </p:spPr>
        <p:txBody>
          <a:bodyPr lIns="91355" tIns="45679" rIns="91355" bIns="45679"/>
          <a:lstStyle/>
          <a:p>
            <a:pPr defTabSz="905219" eaLnBrk="1" fontAlgn="auto" hangingPunct="1">
              <a:spcBef>
                <a:spcPct val="0"/>
              </a:spcBef>
              <a:spcAft>
                <a:spcPts val="0"/>
              </a:spcAft>
              <a:defRPr/>
            </a:pPr>
            <a:r>
              <a:rPr lang="en-US" dirty="0" smtClean="0">
                <a:latin typeface="Arial" pitchFamily="34" charset="0"/>
              </a:rPr>
              <a:t>Thank you</a:t>
            </a:r>
            <a:r>
              <a:rPr lang="en-US" baseline="0" dirty="0" smtClean="0">
                <a:latin typeface="Arial" pitchFamily="34" charset="0"/>
              </a:rPr>
              <a:t> for participating in this LMI series of webinars. </a:t>
            </a:r>
            <a:r>
              <a:rPr lang="en-US" dirty="0" smtClean="0"/>
              <a:t>If you have any questions regarding this training or would like additional LMI data information, please feel free to contact by e-mail at mericdata@ded.mo.gov. You may also visit</a:t>
            </a:r>
            <a:r>
              <a:rPr lang="en-US" baseline="0" dirty="0" smtClean="0">
                <a:latin typeface="Arial" pitchFamily="34" charset="0"/>
              </a:rPr>
              <a:t> MERIC’s website at www.missourieconomy.org for additional resources and contact information for your assigned regional staff liaison.</a:t>
            </a:r>
            <a:endParaRPr lang="en-US" dirty="0" smtClean="0">
              <a:latin typeface="Arial" pitchFamily="34" charset="0"/>
            </a:endParaRPr>
          </a:p>
        </p:txBody>
      </p:sp>
      <p:sp>
        <p:nvSpPr>
          <p:cNvPr id="62468" name="Slide Number Placeholder 3"/>
          <p:cNvSpPr>
            <a:spLocks noGrp="1"/>
          </p:cNvSpPr>
          <p:nvPr>
            <p:ph type="sldNum" sz="quarter" idx="4294967295"/>
          </p:nvPr>
        </p:nvSpPr>
        <p:spPr bwMode="auto">
          <a:xfrm>
            <a:off x="3970674" y="8829772"/>
            <a:ext cx="3038156" cy="465056"/>
          </a:xfrm>
          <a:prstGeom prst="rect">
            <a:avLst/>
          </a:prstGeom>
          <a:noFill/>
          <a:ln>
            <a:miter lim="800000"/>
            <a:headEnd/>
            <a:tailEnd/>
          </a:ln>
        </p:spPr>
        <p:txBody>
          <a:bodyPr lIns="91355" tIns="45679" rIns="91355" bIns="45679"/>
          <a:lstStyle/>
          <a:p>
            <a:fld id="{2BC837E4-6676-4B40-A7FB-67F16927AFA3}" type="slidenum">
              <a:rPr lang="en-US">
                <a:ea typeface="MS PGothic"/>
                <a:cs typeface="MS PGothic"/>
              </a:rPr>
              <a:pPr/>
              <a:t>28</a:t>
            </a:fld>
            <a:endParaRPr lang="en-US">
              <a:ea typeface="MS PGothic"/>
              <a:cs typeface="MS PGothic"/>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noFill/>
        </p:spPr>
      </p:sp>
      <p:sp>
        <p:nvSpPr>
          <p:cNvPr id="40963" name="Notes Placeholder 2"/>
          <p:cNvSpPr>
            <a:spLocks noGrp="1"/>
          </p:cNvSpPr>
          <p:nvPr>
            <p:ph type="body" idx="1"/>
          </p:nvPr>
        </p:nvSpPr>
        <p:spPr>
          <a:noFill/>
          <a:ln/>
        </p:spPr>
        <p:txBody>
          <a:bodyPr/>
          <a:lstStyle/>
          <a:p>
            <a:r>
              <a:rPr lang="en-US" b="1" dirty="0" smtClean="0"/>
              <a:t>What we hope for you to gain</a:t>
            </a:r>
            <a:r>
              <a:rPr lang="en-US" b="1" baseline="0" dirty="0" smtClean="0"/>
              <a:t> out of this lesson is an ability for you to:</a:t>
            </a:r>
          </a:p>
          <a:p>
            <a:r>
              <a:rPr lang="en-US" sz="2400" dirty="0" smtClean="0"/>
              <a:t>-Identify LMI sources for the strategic planning process, </a:t>
            </a:r>
          </a:p>
          <a:p>
            <a:r>
              <a:rPr lang="en-US" sz="2400" dirty="0" smtClean="0"/>
              <a:t>-Use data to develop effective strategies for economic recovery,</a:t>
            </a:r>
            <a:r>
              <a:rPr lang="en-US" sz="2400" baseline="0" dirty="0" smtClean="0"/>
              <a:t> and;</a:t>
            </a:r>
            <a:endParaRPr lang="en-US" sz="2400" dirty="0" smtClean="0"/>
          </a:p>
          <a:p>
            <a:r>
              <a:rPr lang="en-US" sz="2400" dirty="0" smtClean="0"/>
              <a:t>-Retrieve relevant data from key LMI Sources</a:t>
            </a:r>
          </a:p>
        </p:txBody>
      </p:sp>
      <p:sp>
        <p:nvSpPr>
          <p:cNvPr id="40964" name="Slide Number Placeholder 3"/>
          <p:cNvSpPr>
            <a:spLocks noGrp="1"/>
          </p:cNvSpPr>
          <p:nvPr>
            <p:ph type="sldNum" sz="quarter" idx="5"/>
          </p:nvPr>
        </p:nvSpPr>
        <p:spPr>
          <a:noFill/>
        </p:spPr>
        <p:txBody>
          <a:bodyPr/>
          <a:lstStyle/>
          <a:p>
            <a:fld id="{806DBF8F-49BA-4764-8900-641D5834CE7E}" type="slidenum">
              <a:rPr lang="en-US" smtClean="0">
                <a:ea typeface="MS PGothic" pitchFamily="34" charset="-128"/>
              </a:rPr>
              <a:pPr/>
              <a:t>3</a:t>
            </a:fld>
            <a:endParaRPr lang="en-US" smtClean="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noFill/>
        </p:spPr>
      </p:sp>
      <p:sp>
        <p:nvSpPr>
          <p:cNvPr id="3" name="Notes Placeholder 2"/>
          <p:cNvSpPr>
            <a:spLocks noGrp="1"/>
          </p:cNvSpPr>
          <p:nvPr>
            <p:ph type="body" idx="1"/>
          </p:nvPr>
        </p:nvSpPr>
        <p:spPr/>
        <p:txBody>
          <a:bodyPr>
            <a:normAutofit fontScale="85000" lnSpcReduction="20000"/>
          </a:bodyPr>
          <a:lstStyle/>
          <a:p>
            <a:pPr>
              <a:defRPr/>
            </a:pPr>
            <a:r>
              <a:rPr lang="en-US" sz="1200" kern="1200" dirty="0" smtClean="0">
                <a:solidFill>
                  <a:schemeClr val="tx1"/>
                </a:solidFill>
                <a:latin typeface="+mn-lt"/>
                <a:ea typeface="MS PGothic" pitchFamily="34" charset="-128"/>
                <a:cs typeface="ＭＳ Ｐゴシック" pitchFamily="-65" charset="-128"/>
              </a:rPr>
              <a:t>When one starts building a strategic plan there are many important questions that need to be answered.  However, the most simplistic questions</a:t>
            </a:r>
            <a:r>
              <a:rPr lang="en-US" sz="1200" kern="1200" baseline="0" dirty="0" smtClean="0">
                <a:solidFill>
                  <a:schemeClr val="tx1"/>
                </a:solidFill>
                <a:latin typeface="+mn-lt"/>
                <a:ea typeface="MS PGothic" pitchFamily="34" charset="-128"/>
                <a:cs typeface="ＭＳ Ｐゴシック" pitchFamily="-65" charset="-128"/>
              </a:rPr>
              <a:t> are</a:t>
            </a:r>
            <a:r>
              <a:rPr lang="en-US" sz="1200" kern="1200" dirty="0" smtClean="0">
                <a:solidFill>
                  <a:schemeClr val="tx1"/>
                </a:solidFill>
                <a:latin typeface="+mn-lt"/>
                <a:ea typeface="MS PGothic" pitchFamily="34" charset="-128"/>
                <a:cs typeface="ＭＳ Ｐゴシック" pitchFamily="-65" charset="-128"/>
              </a:rPr>
              <a:t>: </a:t>
            </a:r>
          </a:p>
          <a:p>
            <a:pPr>
              <a:buFont typeface="Arial" pitchFamily="34" charset="0"/>
              <a:buNone/>
              <a:defRPr/>
            </a:pPr>
            <a:r>
              <a:rPr lang="en-US" sz="1800" b="1" u="sng" kern="1200" dirty="0" smtClean="0">
                <a:solidFill>
                  <a:schemeClr val="tx1"/>
                </a:solidFill>
                <a:latin typeface="+mn-lt"/>
                <a:ea typeface="MS PGothic" pitchFamily="34" charset="-128"/>
                <a:cs typeface="ＭＳ Ｐゴシック" pitchFamily="-65" charset="-128"/>
              </a:rPr>
              <a:t>(CLICK)</a:t>
            </a:r>
            <a:r>
              <a:rPr lang="en-US" sz="1200" kern="1200" dirty="0" smtClean="0">
                <a:solidFill>
                  <a:schemeClr val="tx1"/>
                </a:solidFill>
                <a:latin typeface="+mn-lt"/>
                <a:ea typeface="MS PGothic" pitchFamily="34" charset="-128"/>
                <a:cs typeface="ＭＳ Ｐゴシック" pitchFamily="-65" charset="-128"/>
              </a:rPr>
              <a:t> -Where do we stand now that a new strategic plan is necessary?</a:t>
            </a:r>
          </a:p>
          <a:p>
            <a:pPr>
              <a:buFont typeface="Arial" pitchFamily="34" charset="0"/>
              <a:buNone/>
              <a:defRPr/>
            </a:pPr>
            <a:r>
              <a:rPr lang="en-US" sz="1200" b="1" u="sng" kern="1200" dirty="0" smtClean="0">
                <a:solidFill>
                  <a:schemeClr val="tx1"/>
                </a:solidFill>
                <a:latin typeface="+mn-lt"/>
                <a:ea typeface="MS PGothic" pitchFamily="34" charset="-128"/>
                <a:cs typeface="ＭＳ Ｐゴシック" pitchFamily="-65" charset="-128"/>
              </a:rPr>
              <a:t>(CLICK)</a:t>
            </a:r>
            <a:r>
              <a:rPr lang="en-US" sz="1000" kern="1200" dirty="0" smtClean="0">
                <a:solidFill>
                  <a:schemeClr val="tx1"/>
                </a:solidFill>
                <a:latin typeface="+mn-lt"/>
                <a:ea typeface="MS PGothic" pitchFamily="34" charset="-128"/>
                <a:cs typeface="ＭＳ Ｐゴシック" pitchFamily="-65" charset="-128"/>
              </a:rPr>
              <a:t> -</a:t>
            </a:r>
            <a:r>
              <a:rPr lang="en-US" sz="1200" kern="1200" dirty="0" smtClean="0">
                <a:solidFill>
                  <a:schemeClr val="tx1"/>
                </a:solidFill>
                <a:latin typeface="+mn-lt"/>
                <a:ea typeface="MS PGothic" pitchFamily="34" charset="-128"/>
                <a:cs typeface="ＭＳ Ｐゴシック" pitchFamily="-65" charset="-128"/>
              </a:rPr>
              <a:t>Where do we want to go with our plan?, and;</a:t>
            </a:r>
          </a:p>
          <a:p>
            <a:pPr>
              <a:buFont typeface="Arial" pitchFamily="34" charset="0"/>
              <a:buNone/>
              <a:defRPr/>
            </a:pPr>
            <a:r>
              <a:rPr lang="en-US" sz="1200" b="1" u="sng" kern="1200" dirty="0" smtClean="0">
                <a:solidFill>
                  <a:schemeClr val="tx1"/>
                </a:solidFill>
                <a:latin typeface="+mn-lt"/>
                <a:ea typeface="MS PGothic" pitchFamily="34" charset="-128"/>
                <a:cs typeface="ＭＳ Ｐゴシック" pitchFamily="-65" charset="-128"/>
              </a:rPr>
              <a:t>(CLICK)</a:t>
            </a:r>
            <a:r>
              <a:rPr lang="en-US" sz="1000" kern="1200" dirty="0" smtClean="0">
                <a:solidFill>
                  <a:schemeClr val="tx1"/>
                </a:solidFill>
                <a:latin typeface="+mn-lt"/>
                <a:ea typeface="MS PGothic" pitchFamily="34" charset="-128"/>
                <a:cs typeface="ＭＳ Ｐゴシック" pitchFamily="-65" charset="-128"/>
              </a:rPr>
              <a:t> -</a:t>
            </a:r>
            <a:r>
              <a:rPr lang="en-US" sz="1200" kern="1200" dirty="0" smtClean="0">
                <a:solidFill>
                  <a:schemeClr val="tx1"/>
                </a:solidFill>
                <a:latin typeface="+mn-lt"/>
                <a:ea typeface="MS PGothic" pitchFamily="34" charset="-128"/>
                <a:cs typeface="ＭＳ Ｐゴシック" pitchFamily="-65" charset="-128"/>
              </a:rPr>
              <a:t>If there are other unforeseen circumstances or problems, is it possible to alter the plan and still achieve the main goals for economic development?</a:t>
            </a:r>
          </a:p>
          <a:p>
            <a:pPr>
              <a:buFont typeface="Arial" pitchFamily="34" charset="0"/>
              <a:buChar char="•"/>
              <a:defRPr/>
            </a:pPr>
            <a:endParaRPr lang="en-US" b="1" baseline="0" dirty="0" smtClean="0"/>
          </a:p>
          <a:p>
            <a:pPr eaLnBrk="1" hangingPunct="1">
              <a:spcBef>
                <a:spcPct val="0"/>
              </a:spcBef>
            </a:pPr>
            <a:r>
              <a:rPr lang="en-US" dirty="0" smtClean="0"/>
              <a:t>The amount of data available is overwhelming. It is how you use it that determines whether your strategy will succeed or fail. One useful step to get decision makers on the same page is creating an executive summary. Having this clear representation of current data to support strategy development is key in progressive sector strategies.</a:t>
            </a:r>
          </a:p>
          <a:p>
            <a:pPr eaLnBrk="1" hangingPunct="1">
              <a:spcBef>
                <a:spcPct val="0"/>
              </a:spcBef>
            </a:pPr>
            <a:endParaRPr lang="en-US" dirty="0" smtClean="0"/>
          </a:p>
          <a:p>
            <a:r>
              <a:rPr lang="en-US" dirty="0" smtClean="0"/>
              <a:t>It</a:t>
            </a:r>
            <a:r>
              <a:rPr lang="en-US" baseline="0" dirty="0" smtClean="0"/>
              <a:t> is most helpful to combine traditional (which you have seen gathered earlier) and non-traditional types of data in order to develop a strategy that addresses the big picture for your region’s growth.  Traditional data is validated, historical information, such as you would get from Unemployment Statistics and Census Bureau data.  Non-traditional data option include listings on job banks for obtaining  real time data on employment trends, trade association reports, and data you may gather yourself from industry focus groups.</a:t>
            </a:r>
          </a:p>
          <a:p>
            <a:endParaRPr lang="en-US" baseline="0" dirty="0" smtClean="0"/>
          </a:p>
          <a:p>
            <a:r>
              <a:rPr lang="en-US" baseline="0" dirty="0" smtClean="0"/>
              <a:t>A combination of both types will allow you more backup with stating your case and can help your area win in economic recovery efforts.</a:t>
            </a: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Using only historical data does not allow for vital adjustments in strategic decisions, such as is necessary in a downturn situation. Whereas, using only non-traditional data runs the risk of short circuiting valuable lessons learned.</a:t>
            </a:r>
          </a:p>
          <a:p>
            <a:pPr>
              <a:buFont typeface="Arial" pitchFamily="34" charset="0"/>
              <a:buNone/>
              <a:defRPr/>
            </a:pPr>
            <a:endParaRPr lang="en-US" b="1" dirty="0" smtClean="0"/>
          </a:p>
        </p:txBody>
      </p:sp>
      <p:sp>
        <p:nvSpPr>
          <p:cNvPr id="41988" name="Slide Number Placeholder 3"/>
          <p:cNvSpPr>
            <a:spLocks noGrp="1"/>
          </p:cNvSpPr>
          <p:nvPr>
            <p:ph type="sldNum" sz="quarter" idx="5"/>
          </p:nvPr>
        </p:nvSpPr>
        <p:spPr>
          <a:noFill/>
        </p:spPr>
        <p:txBody>
          <a:bodyPr/>
          <a:lstStyle/>
          <a:p>
            <a:fld id="{BDE70481-0A1D-40FD-95D5-36C54079A125}" type="slidenum">
              <a:rPr lang="en-US" smtClean="0">
                <a:ea typeface="MS PGothic" pitchFamily="34" charset="-128"/>
              </a:rPr>
              <a:pPr/>
              <a:t>4</a:t>
            </a:fld>
            <a:endParaRPr lang="en-US" smtClean="0">
              <a:ea typeface="MS PGothic"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noFill/>
        </p:spPr>
      </p:sp>
      <p:sp>
        <p:nvSpPr>
          <p:cNvPr id="50179" name="Notes Placeholder 2"/>
          <p:cNvSpPr>
            <a:spLocks noGrp="1"/>
          </p:cNvSpPr>
          <p:nvPr>
            <p:ph type="body" idx="1"/>
          </p:nvPr>
        </p:nvSpPr>
        <p:spPr>
          <a:noFill/>
          <a:ln/>
        </p:spPr>
        <p:txBody>
          <a:bodyPr/>
          <a:lstStyle/>
          <a:p>
            <a:pPr eaLnBrk="1" hangingPunct="1">
              <a:spcBef>
                <a:spcPct val="0"/>
              </a:spcBef>
            </a:pPr>
            <a:r>
              <a:rPr lang="en-US" dirty="0" smtClean="0"/>
              <a:t>As we just</a:t>
            </a:r>
            <a:r>
              <a:rPr lang="en-US" baseline="0" dirty="0" smtClean="0"/>
              <a:t> discussed, the first question to address is: What are our current economic conditions and where are we headed now?</a:t>
            </a:r>
          </a:p>
          <a:p>
            <a:pPr eaLnBrk="1" hangingPunct="1">
              <a:spcBef>
                <a:spcPct val="0"/>
              </a:spcBef>
            </a:pPr>
            <a:endParaRPr lang="en-US" baseline="0" dirty="0" smtClean="0"/>
          </a:p>
          <a:p>
            <a:pPr eaLnBrk="1" hangingPunct="1">
              <a:spcBef>
                <a:spcPct val="0"/>
              </a:spcBef>
            </a:pPr>
            <a:r>
              <a:rPr lang="en-US" baseline="0" dirty="0" smtClean="0"/>
              <a:t>There are many LMI tools that will help to gauge current conditions of the market and workforce systems.  We walked through many of these simple tools in our LMI Fundamentals module.  Current labor can be easily measured using the Missouri Local Household Employment Dynamics which we will walk through shortly.  It gives an overview on current industry employment and wage conditions for Missouri and specific workforce investment areas.</a:t>
            </a:r>
          </a:p>
          <a:p>
            <a:pPr eaLnBrk="1" hangingPunct="1">
              <a:spcBef>
                <a:spcPct val="0"/>
              </a:spcBef>
            </a:pPr>
            <a:endParaRPr lang="en-US" baseline="0" dirty="0" smtClean="0"/>
          </a:p>
          <a:p>
            <a:pPr eaLnBrk="1" hangingPunct="1">
              <a:spcBef>
                <a:spcPct val="0"/>
              </a:spcBef>
            </a:pPr>
            <a:r>
              <a:rPr lang="en-US" baseline="0" dirty="0" smtClean="0"/>
              <a:t>For trend analysis, there are always the industry and occupational projections.  You can view national, state, or WIA workforce trends and where employment is projected to be heading in the next two or ten years.  We will also walk through this tool later on within the module lesson.</a:t>
            </a:r>
            <a:endParaRPr lang="en-US" dirty="0" smtClean="0"/>
          </a:p>
        </p:txBody>
      </p:sp>
      <p:sp>
        <p:nvSpPr>
          <p:cNvPr id="50180" name="Slide Number Placeholder 3"/>
          <p:cNvSpPr>
            <a:spLocks noGrp="1"/>
          </p:cNvSpPr>
          <p:nvPr>
            <p:ph type="sldNum" sz="quarter" idx="5"/>
          </p:nvPr>
        </p:nvSpPr>
        <p:spPr>
          <a:noFill/>
        </p:spPr>
        <p:txBody>
          <a:bodyPr/>
          <a:lstStyle/>
          <a:p>
            <a:fld id="{2A884216-CC0F-4109-9F32-3AD68A435163}" type="slidenum">
              <a:rPr lang="en-US" smtClean="0">
                <a:ea typeface="MS PGothic" pitchFamily="34" charset="-128"/>
              </a:rPr>
              <a:pPr/>
              <a:t>5</a:t>
            </a:fld>
            <a:endParaRPr lang="en-US" smtClean="0">
              <a:ea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1"/>
            <a:ext cx="5608320" cy="4183380"/>
          </a:xfrm>
          <a:prstGeom prst="rect">
            <a:avLst/>
          </a:prstGeom>
        </p:spPr>
        <p:txBody>
          <a:bodyPr lIns="91640" tIns="45820" rIns="91640" bIns="45820">
            <a:normAutofit/>
          </a:bodyPr>
          <a:lstStyle/>
          <a:p>
            <a:pPr defTabSz="916402">
              <a:defRPr/>
            </a:pPr>
            <a:r>
              <a:rPr lang="en-US" baseline="0" dirty="0" smtClean="0"/>
              <a:t>Real Time Labor market Summaries </a:t>
            </a:r>
            <a:r>
              <a:rPr lang="en-US" dirty="0" smtClean="0"/>
              <a:t>show a summary of real time labor market analysis for the past 60 days. Summaries are produced for the state and for the 10 WIA regions. </a:t>
            </a:r>
            <a:r>
              <a:rPr lang="en-US" dirty="0" smtClean="0">
                <a:latin typeface="+mn-lt"/>
              </a:rPr>
              <a:t>Information published includes the total number of new job postings, industries</a:t>
            </a:r>
            <a:r>
              <a:rPr lang="en-US" baseline="0" dirty="0" smtClean="0">
                <a:latin typeface="+mn-lt"/>
              </a:rPr>
              <a:t> with the most job postings, employers with the most job postings, and the top occupations with the highest number of jobs available through </a:t>
            </a:r>
            <a:r>
              <a:rPr lang="en-US" baseline="0" smtClean="0">
                <a:latin typeface="+mn-lt"/>
              </a:rPr>
              <a:t>online job ads.</a:t>
            </a:r>
            <a:endParaRPr lang="en-US" dirty="0" smtClean="0">
              <a:latin typeface="+mn-lt"/>
            </a:endParaRPr>
          </a:p>
          <a:p>
            <a:endParaRPr lang="en-US" dirty="0"/>
          </a:p>
        </p:txBody>
      </p:sp>
      <p:sp>
        <p:nvSpPr>
          <p:cNvPr id="4" name="Slide Number Placeholder 3"/>
          <p:cNvSpPr>
            <a:spLocks noGrp="1"/>
          </p:cNvSpPr>
          <p:nvPr>
            <p:ph type="sldNum" sz="quarter" idx="10"/>
          </p:nvPr>
        </p:nvSpPr>
        <p:spPr>
          <a:xfrm>
            <a:off x="3970437" y="8829989"/>
            <a:ext cx="3038371" cy="464820"/>
          </a:xfrm>
          <a:prstGeom prst="rect">
            <a:avLst/>
          </a:prstGeom>
        </p:spPr>
        <p:txBody>
          <a:bodyPr lIns="91640" tIns="45820" rIns="91640" bIns="45820"/>
          <a:lstStyle/>
          <a:p>
            <a:pPr>
              <a:defRPr/>
            </a:pPr>
            <a:fld id="{20ED92A7-5634-43AA-81F5-24A84428DA5F}"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basic LMI</a:t>
            </a:r>
            <a:r>
              <a:rPr lang="en-US" baseline="0" dirty="0" smtClean="0"/>
              <a:t> search tool for current workforce analysis will be the MERIC Longitudinal Employer-Household Dynamics tool.  We briefly touched on the LEHD tool in our LMI Fundamentals modules and we will now go a bit more in depth about its functionality.</a:t>
            </a:r>
          </a:p>
          <a:p>
            <a:endParaRPr lang="en-US" baseline="0" dirty="0" smtClean="0"/>
          </a:p>
          <a:p>
            <a:r>
              <a:rPr lang="en-US" baseline="0" dirty="0" smtClean="0"/>
              <a:t>The tools allows you to view industry employment and past trends at up to a 4-digit NAICS code level for the entire state or specific regional, or WIA region data.  The table allows you the opportunity to glance at your chosen industry and area for a specific quarter and compares the data with an average trend across the total year and state so you can get a better picture of not just where you are currently, but where you are coming from.</a:t>
            </a:r>
            <a:endParaRPr lang="en-US" dirty="0"/>
          </a:p>
        </p:txBody>
      </p:sp>
      <p:sp>
        <p:nvSpPr>
          <p:cNvPr id="4" name="Slide Number Placeholder 3"/>
          <p:cNvSpPr>
            <a:spLocks noGrp="1"/>
          </p:cNvSpPr>
          <p:nvPr>
            <p:ph type="sldNum" sz="quarter" idx="10"/>
          </p:nvPr>
        </p:nvSpPr>
        <p:spPr/>
        <p:txBody>
          <a:bodyPr/>
          <a:lstStyle/>
          <a:p>
            <a:pPr>
              <a:defRPr/>
            </a:pPr>
            <a:fld id="{DCDC43EB-FFBE-46AC-ABF2-A93F89029614}"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5" y="4416459"/>
            <a:ext cx="5607691" cy="4182359"/>
          </a:xfrm>
          <a:prstGeom prst="rect">
            <a:avLst/>
          </a:prstGeom>
        </p:spPr>
        <p:txBody>
          <a:bodyPr>
            <a:normAutofit/>
          </a:bodyPr>
          <a:lstStyle/>
          <a:p>
            <a:r>
              <a:rPr lang="en-US" dirty="0" smtClean="0"/>
              <a:t>The Local Employment Dynamics flagship product called, Quarterly Workforce Indicators</a:t>
            </a:r>
            <a:r>
              <a:rPr lang="en-US" baseline="0" dirty="0" smtClean="0"/>
              <a:t>, provides information about trends in employment, hiring, job creation and separations, as well as earnings, with unprecedented details by geography, age, gender and industry going as far back as 1995. </a:t>
            </a:r>
          </a:p>
          <a:p>
            <a:endParaRPr lang="en-US" baseline="0" dirty="0" smtClean="0"/>
          </a:p>
          <a:p>
            <a:r>
              <a:rPr lang="en-US" baseline="0" dirty="0" smtClean="0"/>
              <a:t>These workforce indicators allows you to answer a multitude of questions that can be essential to creating your regional strategic plan for economic growth.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5" y="4416459"/>
            <a:ext cx="5607691" cy="4182359"/>
          </a:xfrm>
          <a:prstGeom prst="rect">
            <a:avLst/>
          </a:prstGeom>
        </p:spPr>
        <p:txBody>
          <a:bodyPr>
            <a:normAutofit/>
          </a:bodyPr>
          <a:lstStyle/>
          <a:p>
            <a:r>
              <a:rPr lang="en-US" dirty="0" smtClean="0"/>
              <a:t>Total employment can answer</a:t>
            </a:r>
            <a:r>
              <a:rPr lang="en-US" baseline="0" dirty="0" smtClean="0"/>
              <a:t> questions like: “Who is filling what jobs?”; “What industries are the largest employers?”; and “What industries are employing specific kinds of workers?”</a:t>
            </a:r>
          </a:p>
          <a:p>
            <a:endParaRPr lang="en-US" baseline="0" dirty="0" smtClean="0"/>
          </a:p>
          <a:p>
            <a:r>
              <a:rPr lang="en-US" baseline="0" dirty="0" smtClean="0"/>
              <a:t>These answers can tell you what training programs need to be brought into your region, where your markets may be under- or over-saturated, and what kind of workers and jobs are prevalent in your area to advertise for new business openings.</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fld id="{5448CFB2-3306-40D1-BEE6-80E296B3488B}" type="datetime1">
              <a:rPr lang="en-US"/>
              <a:pPr>
                <a:defRPr/>
              </a:pPr>
              <a:t>12/30/2013</a:t>
            </a:fld>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a:prstGeom prst="rect">
            <a:avLst/>
          </a:prstGeom>
        </p:spPr>
        <p:txBody>
          <a:bodyPr/>
          <a:lstStyle>
            <a:lvl1pPr>
              <a:defRPr>
                <a:solidFill>
                  <a:schemeClr val="tx2"/>
                </a:solidFill>
              </a:defRPr>
            </a:lvl1pPr>
          </a:lstStyle>
          <a:p>
            <a:pPr>
              <a:defRPr/>
            </a:pPr>
            <a:fld id="{DFA0BCD6-6117-4BCA-9ED3-189F9E67927D}"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71E4C1B-B449-43D0-B57E-4E1456D5D8E3}" type="datetime1">
              <a:rPr lang="en-US"/>
              <a:pPr>
                <a:defRPr/>
              </a:pPr>
              <a:t>12/30/2013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a:xfrm>
            <a:off x="0" y="1271588"/>
            <a:ext cx="533400" cy="244475"/>
          </a:xfrm>
          <a:prstGeom prst="rect">
            <a:avLst/>
          </a:prstGeom>
        </p:spPr>
        <p:txBody>
          <a:bodyPr/>
          <a:lstStyle>
            <a:lvl1pPr>
              <a:defRPr/>
            </a:lvl1pPr>
          </a:lstStyle>
          <a:p>
            <a:pPr>
              <a:defRPr/>
            </a:pPr>
            <a:fld id="{42002EBC-A104-470A-8F64-78B87F495A2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E6209765-3B66-40DD-A7AD-D65DB73598E2}" type="datetime1">
              <a:rPr lang="en-US"/>
              <a:pPr>
                <a:defRPr/>
              </a:pPr>
              <a:t>12/30/2013</a:t>
            </a:fld>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a:prstGeom prst="rect">
            <a:avLst/>
          </a:prstGeom>
        </p:spPr>
        <p:txBody>
          <a:bodyPr/>
          <a:lstStyle>
            <a:lvl1pPr>
              <a:defRPr/>
            </a:lvl1pPr>
          </a:lstStyle>
          <a:p>
            <a:pPr>
              <a:defRPr/>
            </a:pPr>
            <a:fld id="{D0D404E8-46AE-4CC0-B0A0-9DBD37437C8F}"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258414"/>
            <a:ext cx="8058150" cy="894526"/>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buSzPct val="7500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D2C9D41A-9498-4ABC-B3CF-D517D421D14F}" type="datetime1">
              <a:rPr lang="en-US"/>
              <a:pPr>
                <a:defRPr/>
              </a:pPr>
              <a:t>12/30/2013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a:xfrm>
            <a:off x="0" y="1271588"/>
            <a:ext cx="533400" cy="244475"/>
          </a:xfrm>
          <a:prstGeom prst="rect">
            <a:avLst/>
          </a:prstGeom>
          <a:solidFill>
            <a:schemeClr val="accent3"/>
          </a:solidFill>
        </p:spPr>
        <p:txBody>
          <a:bodyPr/>
          <a:lstStyle>
            <a:lvl1pPr>
              <a:defRPr/>
            </a:lvl1pPr>
          </a:lstStyle>
          <a:p>
            <a:pPr>
              <a:defRPr/>
            </a:pPr>
            <a:fld id="{6A92FD74-48C5-48EB-A625-312807804752}"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a:off x="0" y="1600200"/>
            <a:ext cx="1295400" cy="990600"/>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7B7C1893-5EB2-4360-9B37-6A68B3DE8187}" type="datetime1">
              <a:rPr lang="en-US"/>
              <a:pPr>
                <a:defRPr/>
              </a:pPr>
              <a:t>12/30/2013</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4B3E9693-F59A-4E9C-BFE1-2F5DD08CFB25}" type="datetime1">
              <a:rPr lang="en-US"/>
              <a:pPr>
                <a:defRPr/>
              </a:pPr>
              <a:t>12/30/2013</a:t>
            </a:fld>
            <a:endParaRPr lang="en-US"/>
          </a:p>
        </p:txBody>
      </p:sp>
      <p:sp>
        <p:nvSpPr>
          <p:cNvPr id="6" name="Slide Number Placeholder 9"/>
          <p:cNvSpPr>
            <a:spLocks noGrp="1"/>
          </p:cNvSpPr>
          <p:nvPr>
            <p:ph type="sldNum" sz="quarter" idx="11"/>
          </p:nvPr>
        </p:nvSpPr>
        <p:spPr>
          <a:xfrm>
            <a:off x="0" y="1271588"/>
            <a:ext cx="533400" cy="244475"/>
          </a:xfrm>
          <a:prstGeom prst="rect">
            <a:avLst/>
          </a:prstGeom>
        </p:spPr>
        <p:txBody>
          <a:bodyPr rtlCol="0"/>
          <a:lstStyle>
            <a:lvl1pPr>
              <a:defRPr/>
            </a:lvl1pPr>
          </a:lstStyle>
          <a:p>
            <a:pPr>
              <a:defRPr/>
            </a:pPr>
            <a:fld id="{5E645C25-70DF-4662-B752-1FE93D14A3CE}"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9C1037AC-47D0-4720-86DB-B8FD9DF6E81A}" type="datetime1">
              <a:rPr lang="en-US"/>
              <a:pPr>
                <a:defRPr/>
              </a:pPr>
              <a:t>12/30/2013</a:t>
            </a:fld>
            <a:endParaRPr lang="en-US"/>
          </a:p>
        </p:txBody>
      </p:sp>
      <p:sp>
        <p:nvSpPr>
          <p:cNvPr id="8" name="Slide Number Placeholder 11"/>
          <p:cNvSpPr>
            <a:spLocks noGrp="1"/>
          </p:cNvSpPr>
          <p:nvPr>
            <p:ph type="sldNum" sz="quarter" idx="11"/>
          </p:nvPr>
        </p:nvSpPr>
        <p:spPr>
          <a:xfrm>
            <a:off x="0" y="1271588"/>
            <a:ext cx="533400" cy="244475"/>
          </a:xfrm>
          <a:prstGeom prst="rect">
            <a:avLst/>
          </a:prstGeom>
        </p:spPr>
        <p:txBody>
          <a:bodyPr rtlCol="0"/>
          <a:lstStyle>
            <a:lvl1pPr>
              <a:defRPr/>
            </a:lvl1pPr>
          </a:lstStyle>
          <a:p>
            <a:pPr>
              <a:defRPr/>
            </a:pPr>
            <a:fld id="{7ADCF199-8BD8-4455-9138-66A487C50A12}"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CA65E3E5-DA20-49B0-81B3-8517FAFEC02A}" type="datetime1">
              <a:rPr lang="en-US"/>
              <a:pPr>
                <a:defRPr/>
              </a:pPr>
              <a:t>12/30/2013</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a:xfrm>
            <a:off x="0" y="1271588"/>
            <a:ext cx="533400" cy="244475"/>
          </a:xfrm>
          <a:prstGeom prst="rect">
            <a:avLst/>
          </a:prstGeom>
        </p:spPr>
        <p:txBody>
          <a:bodyPr/>
          <a:lstStyle>
            <a:lvl1pPr>
              <a:defRPr/>
            </a:lvl1pPr>
          </a:lstStyle>
          <a:p>
            <a:pPr>
              <a:defRPr/>
            </a:pPr>
            <a:fld id="{DD7073E2-CB85-4B3A-8EC3-347F380F344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075CC077-CA1A-433D-966A-FDFE4CD5F09E}" type="datetime1">
              <a:rPr lang="en-US"/>
              <a:pPr>
                <a:defRPr/>
              </a:pPr>
              <a:t>12/30/2013</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pPr>
              <a:defRPr/>
            </a:pPr>
            <a:fld id="{8B023D07-906F-4092-98DC-8694AD5BAB3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3EA5CC54-8424-412E-8849-84AB44A5E59D}" type="datetime1">
              <a:rPr lang="en-US"/>
              <a:pPr>
                <a:defRPr/>
              </a:pPr>
              <a:t>12/30/2013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a:xfrm>
            <a:off x="0" y="1271588"/>
            <a:ext cx="533400" cy="244475"/>
          </a:xfrm>
          <a:prstGeom prst="rect">
            <a:avLst/>
          </a:prstGeom>
        </p:spPr>
        <p:txBody>
          <a:bodyPr/>
          <a:lstStyle>
            <a:lvl1pPr>
              <a:defRPr/>
            </a:lvl1pPr>
          </a:lstStyle>
          <a:p>
            <a:pPr>
              <a:defRPr/>
            </a:pPr>
            <a:fld id="{B4A5B9A7-8E6B-4748-ADD5-39BD1EF6AB4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BAAFF460-215F-4B1F-B2B1-0B5816BCCDE8}" type="datetime1">
              <a:rPr lang="en-US"/>
              <a:pPr>
                <a:defRPr/>
              </a:pPr>
              <a:t>12/30/2013</a:t>
            </a:fld>
            <a:endParaRPr lang="en-US"/>
          </a:p>
        </p:txBody>
      </p:sp>
      <p:sp>
        <p:nvSpPr>
          <p:cNvPr id="10" name="Slide Number Placeholder 12"/>
          <p:cNvSpPr>
            <a:spLocks noGrp="1"/>
          </p:cNvSpPr>
          <p:nvPr>
            <p:ph type="sldNum" sz="quarter" idx="11"/>
          </p:nvPr>
        </p:nvSpPr>
        <p:spPr>
          <a:xfrm>
            <a:off x="0" y="4667250"/>
            <a:ext cx="1447800" cy="663575"/>
          </a:xfrm>
          <a:prstGeom prst="rect">
            <a:avLst/>
          </a:prstGeom>
        </p:spPr>
        <p:txBody>
          <a:bodyPr rtlCol="0"/>
          <a:lstStyle>
            <a:lvl1pPr>
              <a:defRPr sz="2800"/>
            </a:lvl1pPr>
          </a:lstStyle>
          <a:p>
            <a:pPr>
              <a:defRPr/>
            </a:pPr>
            <a:fld id="{68BB1E4D-75B4-4849-9CDF-683C05BDFF5B}"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7DFC8D2F-3FE1-4B91-B83A-DA4033EA2FB1}" type="datetime1">
              <a:rPr lang="en-US"/>
              <a:pPr>
                <a:defRPr/>
              </a:pPr>
              <a:t>12/30/2013</a:t>
            </a:fld>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a:xfrm>
            <a:off x="0" y="1279525"/>
            <a:ext cx="533400" cy="228600"/>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57" r:id="rId6"/>
    <p:sldLayoutId id="2147483865" r:id="rId7"/>
    <p:sldLayoutId id="2147483858" r:id="rId8"/>
    <p:sldLayoutId id="2147483866" r:id="rId9"/>
    <p:sldLayoutId id="2147483859" r:id="rId10"/>
    <p:sldLayoutId id="2147483867" r:id="rId11"/>
    <p:sldLayoutId id="2147483868" r:id="rId12"/>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C1D72E"/>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6EB43F"/>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audio" Target="../media/audio10.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audio" Target="../media/audio11.wa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audio" Target="../media/audio1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audio" Target="../media/audio13.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4.wav"/><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5.wav"/><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6.wav"/><Relationship Id="rId5" Type="http://schemas.openxmlformats.org/officeDocument/2006/relationships/image" Target="../media/image5.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7.wav"/><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audio" Target="../media/audio18.wav"/><Relationship Id="rId5" Type="http://schemas.openxmlformats.org/officeDocument/2006/relationships/image" Target="../media/image5.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audio19.wav"/><Relationship Id="rId1" Type="http://schemas.openxmlformats.org/officeDocument/2006/relationships/tags" Target="../tags/tag11.xml"/><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audio2.wav"/><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audio20.wav"/><Relationship Id="rId1" Type="http://schemas.openxmlformats.org/officeDocument/2006/relationships/tags" Target="../tags/tag12.xml"/><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1.wav"/><Relationship Id="rId1" Type="http://schemas.openxmlformats.org/officeDocument/2006/relationships/tags" Target="../tags/tag13.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audio" Target="../media/audio22.wav"/><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3.wav"/><Relationship Id="rId1" Type="http://schemas.openxmlformats.org/officeDocument/2006/relationships/tags" Target="../tags/tag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audio24.wav"/><Relationship Id="rId1" Type="http://schemas.openxmlformats.org/officeDocument/2006/relationships/tags" Target="../tags/tag15.xml"/><Relationship Id="rId5" Type="http://schemas.openxmlformats.org/officeDocument/2006/relationships/image" Target="../media/image2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audio" Target="../media/audio25.wav"/><Relationship Id="rId7" Type="http://schemas.openxmlformats.org/officeDocument/2006/relationships/image" Target="../media/image22.png"/><Relationship Id="rId2" Type="http://schemas.openxmlformats.org/officeDocument/2006/relationships/tags" Target="../tags/tag16.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notesSlide" Target="../notesSlides/notesSlide25.xml"/><Relationship Id="rId4"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26.wav"/><Relationship Id="rId1" Type="http://schemas.openxmlformats.org/officeDocument/2006/relationships/tags" Target="../tags/tag17.xml"/><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audio27.wav"/><Relationship Id="rId1" Type="http://schemas.openxmlformats.org/officeDocument/2006/relationships/tags" Target="../tags/tag18.xml"/><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8.wav"/><Relationship Id="rId6" Type="http://schemas.openxmlformats.org/officeDocument/2006/relationships/image" Target="../media/image3.jpeg"/><Relationship Id="rId5" Type="http://schemas.openxmlformats.org/officeDocument/2006/relationships/image" Target="../media/image23.png"/><Relationship Id="rId4" Type="http://schemas.openxmlformats.org/officeDocument/2006/relationships/hyperlink" Target="http://www.missourieconomy.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surveymonkey.com/s/M7BLRV9" TargetMode="External"/><Relationship Id="rId2" Type="http://schemas.openxmlformats.org/officeDocument/2006/relationships/slideLayout" Target="../slideLayouts/slideLayout9.xml"/><Relationship Id="rId1" Type="http://schemas.openxmlformats.org/officeDocument/2006/relationships/audio" Target="../media/audio29.wav"/><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wav"/><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audio5.wav"/><Relationship Id="rId1" Type="http://schemas.openxmlformats.org/officeDocument/2006/relationships/tags" Target="../tags/tag6.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audio6.wav"/><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audio7.wav"/><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audio" Target="../media/audio8.wa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audio" Target="../media/audio9.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9925"/>
            <a:ext cx="9144000" cy="1616075"/>
          </a:xfrm>
        </p:spPr>
        <p:txBody>
          <a:bodyPr/>
          <a:lstStyle/>
          <a:p>
            <a:pPr algn="ctr" eaLnBrk="1" hangingPunct="1">
              <a:defRPr/>
            </a:pPr>
            <a:r>
              <a:rPr lang="en-US" sz="4000" dirty="0" smtClean="0">
                <a:latin typeface="Calibri" pitchFamily="34" charset="0"/>
              </a:rPr>
              <a:t>Module 3: Lesson 1</a:t>
            </a:r>
            <a:br>
              <a:rPr lang="en-US" sz="4000" dirty="0" smtClean="0">
                <a:latin typeface="Calibri" pitchFamily="34" charset="0"/>
              </a:rPr>
            </a:br>
            <a:r>
              <a:rPr lang="en-US" sz="4000" dirty="0" smtClean="0">
                <a:latin typeface="Calibri" pitchFamily="34" charset="0"/>
              </a:rPr>
              <a:t>LMI and Strategic Planning</a:t>
            </a:r>
            <a:endParaRPr lang="en-US" sz="4000" dirty="0">
              <a:latin typeface="Calibri" pitchFamily="34" charset="0"/>
            </a:endParaRPr>
          </a:p>
        </p:txBody>
      </p:sp>
      <p:sp>
        <p:nvSpPr>
          <p:cNvPr id="3" name="Subtitle 2"/>
          <p:cNvSpPr>
            <a:spLocks noGrp="1"/>
          </p:cNvSpPr>
          <p:nvPr>
            <p:ph type="subTitle" idx="1"/>
          </p:nvPr>
        </p:nvSpPr>
        <p:spPr>
          <a:xfrm>
            <a:off x="571500" y="5105400"/>
            <a:ext cx="8001000" cy="762000"/>
          </a:xfrm>
        </p:spPr>
        <p:txBody>
          <a:bodyPr>
            <a:normAutofit fontScale="47500" lnSpcReduction="20000"/>
          </a:bodyPr>
          <a:lstStyle/>
          <a:p>
            <a:pPr eaLnBrk="1" hangingPunct="1">
              <a:defRPr/>
            </a:pPr>
            <a:r>
              <a:rPr lang="en-US" sz="3000" i="1" dirty="0" smtClean="0">
                <a:solidFill>
                  <a:schemeClr val="tx1"/>
                </a:solidFill>
              </a:rPr>
              <a:t>This project has been funded, either wholly or in part, with Federal funds from the Department of Labor, Employment &amp; Training Administration under Task Order Number </a:t>
            </a:r>
            <a:r>
              <a:rPr lang="en-US" sz="3000" b="1" i="1" dirty="0" smtClean="0">
                <a:solidFill>
                  <a:schemeClr val="tx1"/>
                </a:solidFill>
              </a:rPr>
              <a:t>DOLJ061A20373</a:t>
            </a:r>
            <a:r>
              <a:rPr lang="en-US" sz="3000" i="1" dirty="0" smtClean="0">
                <a:solidFill>
                  <a:schemeClr val="tx1"/>
                </a:solidFill>
              </a:rPr>
              <a:t>; the mention of trade names, commercial products, or organizations does not imply endorsement of same by the U.S. Government.</a:t>
            </a:r>
            <a:r>
              <a:rPr lang="en-US" sz="3000" dirty="0" smtClean="0">
                <a:solidFill>
                  <a:schemeClr val="tx1"/>
                </a:solidFill>
              </a:rPr>
              <a:t> </a:t>
            </a:r>
          </a:p>
          <a:p>
            <a:pPr eaLnBrk="1" hangingPunct="1">
              <a:defRPr/>
            </a:pPr>
            <a:endParaRPr lang="en-US" dirty="0"/>
          </a:p>
        </p:txBody>
      </p:sp>
      <p:sp>
        <p:nvSpPr>
          <p:cNvPr id="11268" name="TextBox 3"/>
          <p:cNvSpPr txBox="1">
            <a:spLocks noChangeArrowheads="1"/>
          </p:cNvSpPr>
          <p:nvPr/>
        </p:nvSpPr>
        <p:spPr bwMode="auto">
          <a:xfrm>
            <a:off x="0" y="2743200"/>
            <a:ext cx="6934200" cy="923925"/>
          </a:xfrm>
          <a:prstGeom prst="rect">
            <a:avLst/>
          </a:prstGeom>
          <a:noFill/>
          <a:ln w="9525">
            <a:noFill/>
            <a:miter lim="800000"/>
            <a:headEnd/>
            <a:tailEnd/>
          </a:ln>
        </p:spPr>
        <p:txBody>
          <a:bodyPr>
            <a:spAutoFit/>
          </a:bodyPr>
          <a:lstStyle/>
          <a:p>
            <a:r>
              <a:rPr lang="en-US">
                <a:latin typeface="Tw Cen MT Condensed" pitchFamily="34" charset="0"/>
              </a:rPr>
              <a:t>U.S. Department of Labor—Employment &amp; Training Administration| Missouri Economic Research and Information Center| Missouri Department of Economic Development</a:t>
            </a:r>
          </a:p>
          <a:p>
            <a:endParaRPr lang="en-US"/>
          </a:p>
        </p:txBody>
      </p:sp>
      <p:pic>
        <p:nvPicPr>
          <p:cNvPr id="11269" name="Picture 4" descr="NewDED_color.jpg"/>
          <p:cNvPicPr>
            <a:picLocks noChangeAspect="1"/>
          </p:cNvPicPr>
          <p:nvPr/>
        </p:nvPicPr>
        <p:blipFill>
          <a:blip r:embed="rId5" cstate="print"/>
          <a:srcRect/>
          <a:stretch>
            <a:fillRect/>
          </a:stretch>
        </p:blipFill>
        <p:spPr bwMode="auto">
          <a:xfrm>
            <a:off x="5181600" y="4114800"/>
            <a:ext cx="3041650" cy="793750"/>
          </a:xfrm>
          <a:prstGeom prst="rect">
            <a:avLst/>
          </a:prstGeom>
          <a:noFill/>
          <a:ln w="9525">
            <a:noFill/>
            <a:miter lim="800000"/>
            <a:headEnd/>
            <a:tailEnd/>
          </a:ln>
        </p:spPr>
      </p:pic>
      <p:pic>
        <p:nvPicPr>
          <p:cNvPr id="11270" name="Picture 2" descr="http://www.workforce3one.org/images/email/newsletter_images/footer.gif"/>
          <p:cNvPicPr>
            <a:picLocks noChangeAspect="1" noChangeArrowheads="1"/>
          </p:cNvPicPr>
          <p:nvPr/>
        </p:nvPicPr>
        <p:blipFill>
          <a:blip r:embed="rId6" cstate="print"/>
          <a:srcRect r="55405" b="7246"/>
          <a:stretch>
            <a:fillRect/>
          </a:stretch>
        </p:blipFill>
        <p:spPr bwMode="auto">
          <a:xfrm>
            <a:off x="838200" y="4114800"/>
            <a:ext cx="3384550" cy="820738"/>
          </a:xfrm>
          <a:prstGeom prst="rect">
            <a:avLst/>
          </a:prstGeom>
          <a:noFill/>
          <a:ln w="9525">
            <a:noFill/>
            <a:miter lim="800000"/>
            <a:headEnd/>
            <a:tailEnd/>
          </a:ln>
        </p:spPr>
      </p:pic>
      <p:pic>
        <p:nvPicPr>
          <p:cNvPr id="13" name="~PP1332.WAV">
            <a:hlinkClick r:id="" action="ppaction://media"/>
          </p:cNvPr>
          <p:cNvPicPr>
            <a:picLocks noRot="1" noChangeAspect="1"/>
          </p:cNvPicPr>
          <p:nvPr>
            <a:wavAudioFile r:embed="rId2" name="~PP1332.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17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Quarterly Workforce Indicators</a:t>
            </a:r>
            <a:endParaRPr lang="en-US" dirty="0"/>
          </a:p>
        </p:txBody>
      </p:sp>
      <p:sp>
        <p:nvSpPr>
          <p:cNvPr id="4" name="Content Placeholder 3"/>
          <p:cNvSpPr>
            <a:spLocks noGrp="1"/>
          </p:cNvSpPr>
          <p:nvPr>
            <p:ph sz="quarter" idx="4"/>
          </p:nvPr>
        </p:nvSpPr>
        <p:spPr>
          <a:xfrm>
            <a:off x="679228" y="2392680"/>
            <a:ext cx="3886200" cy="4236720"/>
          </a:xfrm>
          <a:ln>
            <a:solidFill>
              <a:schemeClr val="accent4"/>
            </a:solidFill>
          </a:ln>
        </p:spPr>
        <p:txBody>
          <a:bodyPr/>
          <a:lstStyle/>
          <a:p>
            <a:pPr marL="457200" indent="-457200">
              <a:buSzPct val="75000"/>
              <a:buFont typeface="+mj-lt"/>
              <a:buAutoNum type="arabicPeriod"/>
            </a:pPr>
            <a:r>
              <a:rPr lang="en-US" sz="2000" dirty="0" smtClean="0"/>
              <a:t>Total Employment</a:t>
            </a:r>
          </a:p>
          <a:p>
            <a:pPr marL="457200" indent="-457200">
              <a:buSzPct val="75000"/>
              <a:buFont typeface="+mj-lt"/>
              <a:buAutoNum type="arabicPeriod"/>
            </a:pPr>
            <a:r>
              <a:rPr lang="en-US" sz="2200" b="1" dirty="0" smtClean="0"/>
              <a:t>Net Job Flows</a:t>
            </a:r>
          </a:p>
          <a:p>
            <a:pPr marL="457200" indent="-457200">
              <a:buSzPct val="75000"/>
              <a:buFont typeface="+mj-lt"/>
              <a:buAutoNum type="arabicPeriod"/>
            </a:pPr>
            <a:r>
              <a:rPr lang="en-US" sz="2000" dirty="0" smtClean="0"/>
              <a:t>Job Creation</a:t>
            </a:r>
          </a:p>
          <a:p>
            <a:pPr marL="457200" indent="-457200">
              <a:buSzPct val="75000"/>
              <a:buFont typeface="+mj-lt"/>
              <a:buAutoNum type="arabicPeriod"/>
            </a:pPr>
            <a:r>
              <a:rPr lang="en-US" sz="2000" dirty="0" smtClean="0"/>
              <a:t>New Hires</a:t>
            </a:r>
          </a:p>
          <a:p>
            <a:pPr marL="457200" indent="-457200">
              <a:buSzPct val="75000"/>
              <a:buFont typeface="+mj-lt"/>
              <a:buAutoNum type="arabicPeriod"/>
            </a:pPr>
            <a:r>
              <a:rPr lang="en-US" sz="2000" dirty="0" smtClean="0"/>
              <a:t>Separations</a:t>
            </a:r>
          </a:p>
          <a:p>
            <a:pPr marL="457200" indent="-457200">
              <a:buSzPct val="75000"/>
              <a:buFont typeface="+mj-lt"/>
              <a:buAutoNum type="arabicPeriod"/>
            </a:pPr>
            <a:r>
              <a:rPr lang="en-US" sz="2000" dirty="0" smtClean="0"/>
              <a:t>Turnovers</a:t>
            </a:r>
          </a:p>
          <a:p>
            <a:pPr marL="457200" indent="-457200">
              <a:buSzPct val="75000"/>
              <a:buFont typeface="+mj-lt"/>
              <a:buAutoNum type="arabicPeriod"/>
            </a:pPr>
            <a:r>
              <a:rPr lang="en-US" sz="2000" dirty="0" smtClean="0"/>
              <a:t>Average Monthly Earnings</a:t>
            </a:r>
          </a:p>
          <a:p>
            <a:pPr marL="457200" indent="-457200">
              <a:buSzPct val="75000"/>
              <a:buFont typeface="+mj-lt"/>
              <a:buAutoNum type="arabicPeriod"/>
            </a:pPr>
            <a:r>
              <a:rPr lang="en-US" sz="2000" dirty="0" smtClean="0"/>
              <a:t>Average New Hire Earnings</a:t>
            </a:r>
          </a:p>
        </p:txBody>
      </p:sp>
      <p:sp>
        <p:nvSpPr>
          <p:cNvPr id="6" name="Text Placeholder 5"/>
          <p:cNvSpPr>
            <a:spLocks noGrp="1"/>
          </p:cNvSpPr>
          <p:nvPr>
            <p:ph type="body" sz="quarter" idx="3"/>
          </p:nvPr>
        </p:nvSpPr>
        <p:spPr>
          <a:xfrm>
            <a:off x="679228" y="1752600"/>
            <a:ext cx="3886200" cy="640080"/>
          </a:xfrm>
        </p:spPr>
        <p:txBody>
          <a:bodyPr/>
          <a:lstStyle/>
          <a:p>
            <a:r>
              <a:rPr lang="en-US" dirty="0" smtClean="0"/>
              <a:t>Workforce Indicators</a:t>
            </a:r>
            <a:endParaRPr lang="en-US" dirty="0"/>
          </a:p>
        </p:txBody>
      </p:sp>
      <p:sp>
        <p:nvSpPr>
          <p:cNvPr id="8" name="Rectangle 7"/>
          <p:cNvSpPr/>
          <p:nvPr/>
        </p:nvSpPr>
        <p:spPr>
          <a:xfrm>
            <a:off x="5181600" y="2392680"/>
            <a:ext cx="3505200" cy="2179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dirty="0" smtClean="0">
                <a:solidFill>
                  <a:schemeClr val="tx1"/>
                </a:solidFill>
              </a:rPr>
              <a:t>Which industries are expanding employment?</a:t>
            </a:r>
          </a:p>
          <a:p>
            <a:pPr marL="342900" indent="-342900">
              <a:buAutoNum type="arabicPeriod"/>
            </a:pPr>
            <a:r>
              <a:rPr lang="en-US" dirty="0" smtClean="0">
                <a:solidFill>
                  <a:schemeClr val="tx1"/>
                </a:solidFill>
              </a:rPr>
              <a:t>Which industries are contracting employment?</a:t>
            </a:r>
            <a:endParaRPr lang="en-US" dirty="0">
              <a:solidFill>
                <a:schemeClr val="tx1"/>
              </a:solidFill>
            </a:endParaRPr>
          </a:p>
        </p:txBody>
      </p:sp>
      <p:pic>
        <p:nvPicPr>
          <p:cNvPr id="12" name="~PP1116.WAV">
            <a:hlinkClick r:id="" action="ppaction://media"/>
          </p:cNvPr>
          <p:cNvPicPr>
            <a:picLocks noRot="1" noChangeAspect="1"/>
          </p:cNvPicPr>
          <p:nvPr>
            <a:wavAudioFile r:embed="rId1" name="~PP1116.WAV"/>
          </p:nvPr>
        </p:nvPicPr>
        <p:blipFill>
          <a:blip r:embed="rId4" cstate="print"/>
          <a:stretch>
            <a:fillRect/>
          </a:stretch>
        </p:blipFill>
        <p:spPr>
          <a:xfrm>
            <a:off x="8716963" y="6430963"/>
            <a:ext cx="304800" cy="304800"/>
          </a:xfrm>
          <a:prstGeom prst="rect">
            <a:avLst/>
          </a:prstGeom>
        </p:spPr>
      </p:pic>
    </p:spTree>
  </p:cSld>
  <p:clrMapOvr>
    <a:masterClrMapping/>
  </p:clrMapOvr>
  <p:transition advTm="15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Quarterly Workforce Indicators</a:t>
            </a:r>
            <a:endParaRPr lang="en-US" dirty="0"/>
          </a:p>
        </p:txBody>
      </p:sp>
      <p:sp>
        <p:nvSpPr>
          <p:cNvPr id="4" name="Content Placeholder 3"/>
          <p:cNvSpPr>
            <a:spLocks noGrp="1"/>
          </p:cNvSpPr>
          <p:nvPr>
            <p:ph sz="quarter" idx="4"/>
          </p:nvPr>
        </p:nvSpPr>
        <p:spPr>
          <a:xfrm>
            <a:off x="679228" y="2392680"/>
            <a:ext cx="3886200" cy="4236720"/>
          </a:xfrm>
          <a:ln>
            <a:solidFill>
              <a:schemeClr val="accent4"/>
            </a:solidFill>
          </a:ln>
        </p:spPr>
        <p:txBody>
          <a:bodyPr/>
          <a:lstStyle/>
          <a:p>
            <a:pPr marL="457200" indent="-457200">
              <a:buSzPct val="75000"/>
              <a:buFont typeface="+mj-lt"/>
              <a:buAutoNum type="arabicPeriod"/>
            </a:pPr>
            <a:r>
              <a:rPr lang="en-US" sz="2000" dirty="0" smtClean="0"/>
              <a:t>Total Employment</a:t>
            </a:r>
          </a:p>
          <a:p>
            <a:pPr marL="457200" indent="-457200">
              <a:buSzPct val="75000"/>
              <a:buFont typeface="+mj-lt"/>
              <a:buAutoNum type="arabicPeriod"/>
            </a:pPr>
            <a:r>
              <a:rPr lang="en-US" sz="2000" dirty="0" smtClean="0"/>
              <a:t>Net Job Flows</a:t>
            </a:r>
          </a:p>
          <a:p>
            <a:pPr marL="457200" indent="-457200">
              <a:buSzPct val="75000"/>
              <a:buFont typeface="+mj-lt"/>
              <a:buAutoNum type="arabicPeriod"/>
            </a:pPr>
            <a:r>
              <a:rPr lang="en-US" sz="2200" b="1" dirty="0" smtClean="0"/>
              <a:t>Job Creation</a:t>
            </a:r>
          </a:p>
          <a:p>
            <a:pPr marL="457200" indent="-457200">
              <a:buSzPct val="75000"/>
              <a:buFont typeface="+mj-lt"/>
              <a:buAutoNum type="arabicPeriod"/>
            </a:pPr>
            <a:r>
              <a:rPr lang="en-US" sz="2200" b="1" dirty="0" smtClean="0"/>
              <a:t>New Hires</a:t>
            </a:r>
          </a:p>
          <a:p>
            <a:pPr marL="457200" indent="-457200">
              <a:buSzPct val="75000"/>
              <a:buFont typeface="+mj-lt"/>
              <a:buAutoNum type="arabicPeriod"/>
            </a:pPr>
            <a:r>
              <a:rPr lang="en-US" sz="2000" dirty="0" smtClean="0"/>
              <a:t>Separations</a:t>
            </a:r>
          </a:p>
          <a:p>
            <a:pPr marL="457200" indent="-457200">
              <a:buSzPct val="75000"/>
              <a:buFont typeface="+mj-lt"/>
              <a:buAutoNum type="arabicPeriod"/>
            </a:pPr>
            <a:r>
              <a:rPr lang="en-US" sz="2000" dirty="0" smtClean="0"/>
              <a:t>Turnovers</a:t>
            </a:r>
          </a:p>
          <a:p>
            <a:pPr marL="457200" indent="-457200">
              <a:buSzPct val="75000"/>
              <a:buFont typeface="+mj-lt"/>
              <a:buAutoNum type="arabicPeriod"/>
            </a:pPr>
            <a:r>
              <a:rPr lang="en-US" sz="2000" dirty="0" smtClean="0"/>
              <a:t>Average Monthly Earnings</a:t>
            </a:r>
          </a:p>
          <a:p>
            <a:pPr marL="457200" indent="-457200">
              <a:buSzPct val="75000"/>
              <a:buFont typeface="+mj-lt"/>
              <a:buAutoNum type="arabicPeriod"/>
            </a:pPr>
            <a:r>
              <a:rPr lang="en-US" sz="2000" dirty="0" smtClean="0"/>
              <a:t>Average New Hire Earnings</a:t>
            </a:r>
          </a:p>
        </p:txBody>
      </p:sp>
      <p:sp>
        <p:nvSpPr>
          <p:cNvPr id="6" name="Text Placeholder 5"/>
          <p:cNvSpPr>
            <a:spLocks noGrp="1"/>
          </p:cNvSpPr>
          <p:nvPr>
            <p:ph type="body" sz="quarter" idx="3"/>
          </p:nvPr>
        </p:nvSpPr>
        <p:spPr>
          <a:xfrm>
            <a:off x="679228" y="1752600"/>
            <a:ext cx="3886200" cy="640080"/>
          </a:xfrm>
        </p:spPr>
        <p:txBody>
          <a:bodyPr/>
          <a:lstStyle/>
          <a:p>
            <a:r>
              <a:rPr lang="en-US" dirty="0" smtClean="0"/>
              <a:t>Workforce Indicators</a:t>
            </a:r>
            <a:endParaRPr lang="en-US" dirty="0"/>
          </a:p>
        </p:txBody>
      </p:sp>
      <p:sp>
        <p:nvSpPr>
          <p:cNvPr id="7" name="Rectangle 6"/>
          <p:cNvSpPr/>
          <p:nvPr/>
        </p:nvSpPr>
        <p:spPr>
          <a:xfrm>
            <a:off x="5273675" y="2209800"/>
            <a:ext cx="3429000" cy="2826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indent="-342900">
              <a:buAutoNum type="arabicPeriod"/>
            </a:pPr>
            <a:r>
              <a:rPr lang="en-US" dirty="0" smtClean="0">
                <a:solidFill>
                  <a:schemeClr val="tx1"/>
                </a:solidFill>
              </a:rPr>
              <a:t>What industries are hiring the most workers?</a:t>
            </a:r>
          </a:p>
          <a:p>
            <a:pPr marL="342900" indent="-342900">
              <a:buAutoNum type="arabicPeriod"/>
            </a:pPr>
            <a:r>
              <a:rPr lang="en-US" dirty="0" smtClean="0">
                <a:solidFill>
                  <a:schemeClr val="tx1"/>
                </a:solidFill>
              </a:rPr>
              <a:t>Which industries are hiring older workers?</a:t>
            </a:r>
          </a:p>
          <a:p>
            <a:pPr marL="342900" indent="-342900">
              <a:buAutoNum type="arabicPeriod"/>
            </a:pPr>
            <a:r>
              <a:rPr lang="en-US" dirty="0" smtClean="0">
                <a:solidFill>
                  <a:schemeClr val="tx1"/>
                </a:solidFill>
              </a:rPr>
              <a:t>Which industries are hiring women?</a:t>
            </a:r>
          </a:p>
          <a:p>
            <a:pPr marL="342900" indent="-342900">
              <a:buAutoNum type="arabicPeriod"/>
            </a:pPr>
            <a:r>
              <a:rPr lang="en-US" dirty="0" smtClean="0">
                <a:solidFill>
                  <a:schemeClr val="tx1"/>
                </a:solidFill>
              </a:rPr>
              <a:t>What geographic areas are doing the most hiring?</a:t>
            </a:r>
          </a:p>
          <a:p>
            <a:pPr marL="342900" indent="-342900">
              <a:buAutoNum type="arabicPeriod"/>
            </a:pPr>
            <a:endParaRPr lang="en-US" dirty="0">
              <a:solidFill>
                <a:schemeClr val="tx1"/>
              </a:solidFill>
            </a:endParaRPr>
          </a:p>
        </p:txBody>
      </p:sp>
      <p:pic>
        <p:nvPicPr>
          <p:cNvPr id="9" name="~PP414.WAV">
            <a:hlinkClick r:id="" action="ppaction://media"/>
          </p:cNvPr>
          <p:cNvPicPr>
            <a:picLocks noRot="1" noChangeAspect="1"/>
          </p:cNvPicPr>
          <p:nvPr>
            <a:wavAudioFile r:embed="rId1" name="~PP414.WAV"/>
          </p:nvPr>
        </p:nvPicPr>
        <p:blipFill>
          <a:blip r:embed="rId4" cstate="print"/>
          <a:stretch>
            <a:fillRect/>
          </a:stretch>
        </p:blipFill>
        <p:spPr>
          <a:xfrm>
            <a:off x="8716963" y="6430963"/>
            <a:ext cx="304800" cy="304800"/>
          </a:xfrm>
          <a:prstGeom prst="rect">
            <a:avLst/>
          </a:prstGeom>
        </p:spPr>
      </p:pic>
    </p:spTree>
  </p:cSld>
  <p:clrMapOvr>
    <a:masterClrMapping/>
  </p:clrMapOvr>
  <p:transition advTm="360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Quarterly Workforce Indicators</a:t>
            </a:r>
            <a:endParaRPr lang="en-US" dirty="0"/>
          </a:p>
        </p:txBody>
      </p:sp>
      <p:sp>
        <p:nvSpPr>
          <p:cNvPr id="4" name="Content Placeholder 3"/>
          <p:cNvSpPr>
            <a:spLocks noGrp="1"/>
          </p:cNvSpPr>
          <p:nvPr>
            <p:ph sz="quarter" idx="4"/>
          </p:nvPr>
        </p:nvSpPr>
        <p:spPr>
          <a:xfrm>
            <a:off x="679228" y="2392680"/>
            <a:ext cx="3886200" cy="4236720"/>
          </a:xfrm>
          <a:ln>
            <a:solidFill>
              <a:schemeClr val="accent4"/>
            </a:solidFill>
          </a:ln>
        </p:spPr>
        <p:txBody>
          <a:bodyPr/>
          <a:lstStyle/>
          <a:p>
            <a:pPr marL="457200" indent="-457200">
              <a:buSzPct val="75000"/>
              <a:buFont typeface="+mj-lt"/>
              <a:buAutoNum type="arabicPeriod"/>
            </a:pPr>
            <a:r>
              <a:rPr lang="en-US" sz="2000" dirty="0" smtClean="0"/>
              <a:t>Total Employment</a:t>
            </a:r>
          </a:p>
          <a:p>
            <a:pPr marL="457200" indent="-457200">
              <a:buSzPct val="75000"/>
              <a:buFont typeface="+mj-lt"/>
              <a:buAutoNum type="arabicPeriod"/>
            </a:pPr>
            <a:r>
              <a:rPr lang="en-US" sz="2000" dirty="0" smtClean="0"/>
              <a:t>Net Job Flows</a:t>
            </a:r>
          </a:p>
          <a:p>
            <a:pPr marL="457200" indent="-457200">
              <a:buSzPct val="75000"/>
              <a:buFont typeface="+mj-lt"/>
              <a:buAutoNum type="arabicPeriod"/>
            </a:pPr>
            <a:r>
              <a:rPr lang="en-US" sz="2000" dirty="0" smtClean="0"/>
              <a:t>Job Creation</a:t>
            </a:r>
          </a:p>
          <a:p>
            <a:pPr marL="457200" indent="-457200">
              <a:buSzPct val="75000"/>
              <a:buFont typeface="+mj-lt"/>
              <a:buAutoNum type="arabicPeriod"/>
            </a:pPr>
            <a:r>
              <a:rPr lang="en-US" sz="2000" dirty="0" smtClean="0"/>
              <a:t>New Hires</a:t>
            </a:r>
          </a:p>
          <a:p>
            <a:pPr marL="457200" indent="-457200">
              <a:buSzPct val="75000"/>
              <a:buFont typeface="+mj-lt"/>
              <a:buAutoNum type="arabicPeriod"/>
            </a:pPr>
            <a:r>
              <a:rPr lang="en-US" sz="2200" b="1" dirty="0" smtClean="0"/>
              <a:t>Separations</a:t>
            </a:r>
          </a:p>
          <a:p>
            <a:pPr marL="457200" indent="-457200">
              <a:buSzPct val="75000"/>
              <a:buFont typeface="+mj-lt"/>
              <a:buAutoNum type="arabicPeriod"/>
            </a:pPr>
            <a:r>
              <a:rPr lang="en-US" sz="2200" b="1" dirty="0" smtClean="0"/>
              <a:t>Turnovers</a:t>
            </a:r>
          </a:p>
          <a:p>
            <a:pPr marL="457200" indent="-457200">
              <a:buSzPct val="75000"/>
              <a:buFont typeface="+mj-lt"/>
              <a:buAutoNum type="arabicPeriod"/>
            </a:pPr>
            <a:r>
              <a:rPr lang="en-US" sz="2000" dirty="0" smtClean="0"/>
              <a:t>Average Monthly Earnings</a:t>
            </a:r>
          </a:p>
          <a:p>
            <a:pPr marL="457200" indent="-457200">
              <a:buSzPct val="75000"/>
              <a:buFont typeface="+mj-lt"/>
              <a:buAutoNum type="arabicPeriod"/>
            </a:pPr>
            <a:r>
              <a:rPr lang="en-US" sz="2000" dirty="0" smtClean="0"/>
              <a:t>Average New Hire Earnings</a:t>
            </a:r>
          </a:p>
        </p:txBody>
      </p:sp>
      <p:sp>
        <p:nvSpPr>
          <p:cNvPr id="6" name="Text Placeholder 5"/>
          <p:cNvSpPr>
            <a:spLocks noGrp="1"/>
          </p:cNvSpPr>
          <p:nvPr>
            <p:ph type="body" sz="quarter" idx="3"/>
          </p:nvPr>
        </p:nvSpPr>
        <p:spPr>
          <a:xfrm>
            <a:off x="679228" y="1752600"/>
            <a:ext cx="3886200" cy="640080"/>
          </a:xfrm>
        </p:spPr>
        <p:txBody>
          <a:bodyPr/>
          <a:lstStyle/>
          <a:p>
            <a:r>
              <a:rPr lang="en-US" dirty="0" smtClean="0"/>
              <a:t>Workforce Indicators</a:t>
            </a:r>
            <a:endParaRPr lang="en-US" dirty="0"/>
          </a:p>
        </p:txBody>
      </p:sp>
      <p:sp>
        <p:nvSpPr>
          <p:cNvPr id="7" name="Rectangle 6"/>
          <p:cNvSpPr/>
          <p:nvPr/>
        </p:nvSpPr>
        <p:spPr>
          <a:xfrm>
            <a:off x="5410200" y="3213652"/>
            <a:ext cx="3124200" cy="1918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dirty="0" smtClean="0">
                <a:solidFill>
                  <a:schemeClr val="tx1"/>
                </a:solidFill>
              </a:rPr>
              <a:t>What workers are leaving jobs?</a:t>
            </a:r>
          </a:p>
          <a:p>
            <a:pPr marL="342900" indent="-342900">
              <a:buAutoNum type="arabicPeriod"/>
            </a:pPr>
            <a:r>
              <a:rPr lang="en-US" dirty="0" smtClean="0">
                <a:solidFill>
                  <a:schemeClr val="tx1"/>
                </a:solidFill>
              </a:rPr>
              <a:t>What industries are workers leaving?</a:t>
            </a:r>
            <a:endParaRPr lang="en-US" dirty="0">
              <a:solidFill>
                <a:schemeClr val="tx1"/>
              </a:solidFill>
            </a:endParaRPr>
          </a:p>
        </p:txBody>
      </p:sp>
      <p:pic>
        <p:nvPicPr>
          <p:cNvPr id="12" name="~PP395.WAV">
            <a:hlinkClick r:id="" action="ppaction://media"/>
          </p:cNvPr>
          <p:cNvPicPr>
            <a:picLocks noRot="1" noChangeAspect="1"/>
          </p:cNvPicPr>
          <p:nvPr>
            <a:wavAudioFile r:embed="rId1" name="~PP395.WAV"/>
          </p:nvPr>
        </p:nvPicPr>
        <p:blipFill>
          <a:blip r:embed="rId4" cstate="print"/>
          <a:stretch>
            <a:fillRect/>
          </a:stretch>
        </p:blipFill>
        <p:spPr>
          <a:xfrm>
            <a:off x="8716963" y="6430963"/>
            <a:ext cx="304800" cy="304800"/>
          </a:xfrm>
          <a:prstGeom prst="rect">
            <a:avLst/>
          </a:prstGeom>
        </p:spPr>
      </p:pic>
    </p:spTree>
  </p:cSld>
  <p:clrMapOvr>
    <a:masterClrMapping/>
  </p:clrMapOvr>
  <p:transition advTm="27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Quarterly Workforce Indicators</a:t>
            </a:r>
            <a:endParaRPr lang="en-US" dirty="0"/>
          </a:p>
        </p:txBody>
      </p:sp>
      <p:sp>
        <p:nvSpPr>
          <p:cNvPr id="4" name="Content Placeholder 3"/>
          <p:cNvSpPr>
            <a:spLocks noGrp="1"/>
          </p:cNvSpPr>
          <p:nvPr>
            <p:ph sz="quarter" idx="4"/>
          </p:nvPr>
        </p:nvSpPr>
        <p:spPr>
          <a:xfrm>
            <a:off x="679228" y="2392680"/>
            <a:ext cx="3886200" cy="4236720"/>
          </a:xfrm>
          <a:ln>
            <a:solidFill>
              <a:schemeClr val="accent4"/>
            </a:solidFill>
          </a:ln>
        </p:spPr>
        <p:txBody>
          <a:bodyPr/>
          <a:lstStyle/>
          <a:p>
            <a:pPr marL="457200" indent="-457200">
              <a:buSzPct val="75000"/>
              <a:buFont typeface="+mj-lt"/>
              <a:buAutoNum type="arabicPeriod"/>
            </a:pPr>
            <a:r>
              <a:rPr lang="en-US" sz="2000" dirty="0" smtClean="0"/>
              <a:t>Total Employment</a:t>
            </a:r>
          </a:p>
          <a:p>
            <a:pPr marL="457200" indent="-457200">
              <a:buSzPct val="75000"/>
              <a:buFont typeface="+mj-lt"/>
              <a:buAutoNum type="arabicPeriod"/>
            </a:pPr>
            <a:r>
              <a:rPr lang="en-US" sz="2000" dirty="0" smtClean="0"/>
              <a:t>Net Job Flows</a:t>
            </a:r>
          </a:p>
          <a:p>
            <a:pPr marL="457200" indent="-457200">
              <a:buSzPct val="75000"/>
              <a:buFont typeface="+mj-lt"/>
              <a:buAutoNum type="arabicPeriod"/>
            </a:pPr>
            <a:r>
              <a:rPr lang="en-US" sz="2000" dirty="0" smtClean="0"/>
              <a:t>Job Creation</a:t>
            </a:r>
          </a:p>
          <a:p>
            <a:pPr marL="457200" indent="-457200">
              <a:buSzPct val="75000"/>
              <a:buFont typeface="+mj-lt"/>
              <a:buAutoNum type="arabicPeriod"/>
            </a:pPr>
            <a:r>
              <a:rPr lang="en-US" sz="2000" dirty="0" smtClean="0"/>
              <a:t>New Hires</a:t>
            </a:r>
          </a:p>
          <a:p>
            <a:pPr marL="457200" indent="-457200">
              <a:buSzPct val="75000"/>
              <a:buFont typeface="+mj-lt"/>
              <a:buAutoNum type="arabicPeriod"/>
            </a:pPr>
            <a:r>
              <a:rPr lang="en-US" sz="2000" dirty="0" smtClean="0"/>
              <a:t>Separations</a:t>
            </a:r>
          </a:p>
          <a:p>
            <a:pPr marL="457200" indent="-457200">
              <a:buSzPct val="75000"/>
              <a:buFont typeface="+mj-lt"/>
              <a:buAutoNum type="arabicPeriod"/>
            </a:pPr>
            <a:r>
              <a:rPr lang="en-US" sz="2000" dirty="0" smtClean="0"/>
              <a:t>Turnovers</a:t>
            </a:r>
          </a:p>
          <a:p>
            <a:pPr marL="457200" indent="-457200">
              <a:buSzPct val="75000"/>
              <a:buFont typeface="+mj-lt"/>
              <a:buAutoNum type="arabicPeriod"/>
            </a:pPr>
            <a:r>
              <a:rPr lang="en-US" sz="2200" b="1" dirty="0" smtClean="0"/>
              <a:t>Average Monthly Earnings</a:t>
            </a:r>
          </a:p>
          <a:p>
            <a:pPr marL="457200" indent="-457200">
              <a:buSzPct val="75000"/>
              <a:buFont typeface="+mj-lt"/>
              <a:buAutoNum type="arabicPeriod"/>
            </a:pPr>
            <a:r>
              <a:rPr lang="en-US" sz="2200" b="1" dirty="0" smtClean="0"/>
              <a:t>Average New Hire Earnings</a:t>
            </a:r>
          </a:p>
        </p:txBody>
      </p:sp>
      <p:sp>
        <p:nvSpPr>
          <p:cNvPr id="6" name="Text Placeholder 5"/>
          <p:cNvSpPr>
            <a:spLocks noGrp="1"/>
          </p:cNvSpPr>
          <p:nvPr>
            <p:ph type="body" sz="quarter" idx="3"/>
          </p:nvPr>
        </p:nvSpPr>
        <p:spPr>
          <a:xfrm>
            <a:off x="679228" y="1752600"/>
            <a:ext cx="3886200" cy="640080"/>
          </a:xfrm>
        </p:spPr>
        <p:txBody>
          <a:bodyPr/>
          <a:lstStyle/>
          <a:p>
            <a:r>
              <a:rPr lang="en-US" dirty="0" smtClean="0"/>
              <a:t>Workforce Indicators</a:t>
            </a:r>
            <a:endParaRPr lang="en-US" dirty="0"/>
          </a:p>
        </p:txBody>
      </p:sp>
      <p:sp>
        <p:nvSpPr>
          <p:cNvPr id="7" name="Rectangle 6"/>
          <p:cNvSpPr/>
          <p:nvPr/>
        </p:nvSpPr>
        <p:spPr>
          <a:xfrm>
            <a:off x="5257800" y="2971800"/>
            <a:ext cx="3444875" cy="281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smtClean="0">
                <a:solidFill>
                  <a:schemeClr val="tx1"/>
                </a:solidFill>
              </a:rPr>
              <a:t>IMPORTANT NOTE</a:t>
            </a:r>
          </a:p>
          <a:p>
            <a:r>
              <a:rPr lang="en-US" sz="1500" dirty="0" smtClean="0">
                <a:solidFill>
                  <a:schemeClr val="tx1"/>
                </a:solidFill>
              </a:rPr>
              <a:t>QWI measures do not include the number of hours or weeks an employee worked.  This affects the interpretation of the measure of average earnings. </a:t>
            </a:r>
          </a:p>
          <a:p>
            <a:endParaRPr lang="en-US" sz="1500" dirty="0" smtClean="0">
              <a:solidFill>
                <a:schemeClr val="tx1"/>
              </a:solidFill>
            </a:endParaRPr>
          </a:p>
          <a:p>
            <a:r>
              <a:rPr lang="en-US" sz="1500" dirty="0" smtClean="0">
                <a:solidFill>
                  <a:schemeClr val="tx1"/>
                </a:solidFill>
              </a:rPr>
              <a:t>Similarly, high fourth quarter monthly earnings in some industries may reflect end-of-year bonuses and apparently high earnings for older workers may reflect one-time disbursements as they retire.</a:t>
            </a:r>
            <a:endParaRPr lang="en-US" sz="1500" dirty="0">
              <a:solidFill>
                <a:schemeClr val="tx1"/>
              </a:solidFill>
            </a:endParaRPr>
          </a:p>
        </p:txBody>
      </p:sp>
      <p:pic>
        <p:nvPicPr>
          <p:cNvPr id="13" name="~PP918.WAV">
            <a:hlinkClick r:id="" action="ppaction://media"/>
          </p:cNvPr>
          <p:cNvPicPr>
            <a:picLocks noRot="1" noChangeAspect="1"/>
          </p:cNvPicPr>
          <p:nvPr>
            <a:wavAudioFile r:embed="rId1" name="~PP918.WAV"/>
          </p:nvPr>
        </p:nvPicPr>
        <p:blipFill>
          <a:blip r:embed="rId4" cstate="print"/>
          <a:stretch>
            <a:fillRect/>
          </a:stretch>
        </p:blipFill>
        <p:spPr>
          <a:xfrm>
            <a:off x="8716963" y="6430963"/>
            <a:ext cx="304800" cy="304800"/>
          </a:xfrm>
          <a:prstGeom prst="rect">
            <a:avLst/>
          </a:prstGeom>
        </p:spPr>
      </p:pic>
    </p:spTree>
  </p:cSld>
  <p:clrMapOvr>
    <a:masterClrMapping/>
  </p:clrMapOvr>
  <p:transition advTm="541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p:cNvPicPr>
          <p:nvPr>
            <p:ph sz="quarter" idx="1"/>
          </p:nvPr>
        </p:nvPicPr>
        <p:blipFill>
          <a:blip r:embed="rId5" cstate="print"/>
          <a:srcRect l="1763" t="16327" r="42788" b="24898"/>
          <a:stretch>
            <a:fillRect/>
          </a:stretch>
        </p:blipFill>
        <p:spPr bwMode="auto">
          <a:xfrm>
            <a:off x="1066800" y="1600199"/>
            <a:ext cx="6705600" cy="48164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LEHD Data by Industry</a:t>
            </a:r>
            <a:endParaRPr lang="en-US" dirty="0"/>
          </a:p>
        </p:txBody>
      </p:sp>
      <p:cxnSp>
        <p:nvCxnSpPr>
          <p:cNvPr id="5" name="Straight Arrow Connector 4"/>
          <p:cNvCxnSpPr/>
          <p:nvPr/>
        </p:nvCxnSpPr>
        <p:spPr>
          <a:xfrm>
            <a:off x="381000" y="2514600"/>
            <a:ext cx="990600"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0" name="~PP3791.WAV">
            <a:hlinkClick r:id="" action="ppaction://media"/>
          </p:cNvPr>
          <p:cNvPicPr>
            <a:picLocks noRot="1" noChangeAspect="1"/>
          </p:cNvPicPr>
          <p:nvPr>
            <a:wavAudioFile r:embed="rId2" name="~PP3791.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76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5" cstate="print"/>
          <a:srcRect l="2083" t="16327" r="48077" b="24081"/>
          <a:stretch>
            <a:fillRect/>
          </a:stretch>
        </p:blipFill>
        <p:spPr bwMode="auto">
          <a:xfrm>
            <a:off x="895350" y="1752600"/>
            <a:ext cx="6953250" cy="49688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LEHD Data by Industry</a:t>
            </a:r>
            <a:endParaRPr lang="en-US" dirty="0"/>
          </a:p>
        </p:txBody>
      </p:sp>
      <p:cxnSp>
        <p:nvCxnSpPr>
          <p:cNvPr id="11" name="Straight Arrow Connector 10"/>
          <p:cNvCxnSpPr/>
          <p:nvPr/>
        </p:nvCxnSpPr>
        <p:spPr>
          <a:xfrm>
            <a:off x="400050" y="2833052"/>
            <a:ext cx="990600"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953000" y="2209800"/>
            <a:ext cx="2133600" cy="1752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P1111.WAV">
            <a:hlinkClick r:id="" action="ppaction://media"/>
          </p:cNvPr>
          <p:cNvPicPr>
            <a:picLocks noRot="1" noChangeAspect="1"/>
          </p:cNvPicPr>
          <p:nvPr>
            <a:wavAudioFile r:embed="rId2" name="~PP1111.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44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LEHD Data by Industry</a:t>
            </a:r>
            <a:endParaRPr lang="en-US" dirty="0"/>
          </a:p>
        </p:txBody>
      </p:sp>
      <p:pic>
        <p:nvPicPr>
          <p:cNvPr id="7" name="Picture 6"/>
          <p:cNvPicPr/>
          <p:nvPr/>
        </p:nvPicPr>
        <p:blipFill>
          <a:blip r:embed="rId4" cstate="print"/>
          <a:srcRect l="2083" t="16122" r="48718" b="25714"/>
          <a:stretch>
            <a:fillRect/>
          </a:stretch>
        </p:blipFill>
        <p:spPr bwMode="auto">
          <a:xfrm>
            <a:off x="914400" y="1676400"/>
            <a:ext cx="6397752" cy="4740275"/>
          </a:xfrm>
          <a:prstGeom prst="rect">
            <a:avLst/>
          </a:prstGeom>
          <a:noFill/>
          <a:ln w="9525">
            <a:noFill/>
            <a:miter lim="800000"/>
            <a:headEnd/>
            <a:tailEnd/>
          </a:ln>
        </p:spPr>
      </p:pic>
      <p:pic>
        <p:nvPicPr>
          <p:cNvPr id="20" name="~PP536.WAV">
            <a:hlinkClick r:id="" action="ppaction://media"/>
          </p:cNvPr>
          <p:cNvPicPr>
            <a:picLocks noRot="1" noChangeAspect="1"/>
          </p:cNvPicPr>
          <p:nvPr>
            <a:wavAudioFile r:embed="rId1" name="~PP536.WAV"/>
          </p:nvPr>
        </p:nvPicPr>
        <p:blipFill>
          <a:blip r:embed="rId5" cstate="print"/>
          <a:stretch>
            <a:fillRect/>
          </a:stretch>
        </p:blipFill>
        <p:spPr>
          <a:xfrm>
            <a:off x="8716963" y="6430963"/>
            <a:ext cx="304800" cy="304800"/>
          </a:xfrm>
          <a:prstGeom prst="rect">
            <a:avLst/>
          </a:prstGeom>
        </p:spPr>
      </p:pic>
    </p:spTree>
  </p:cSld>
  <p:clrMapOvr>
    <a:masterClrMapping/>
  </p:clrMapOvr>
  <p:transition advTm="105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LEHD Data by Industry</a:t>
            </a:r>
            <a:endParaRPr lang="en-US" dirty="0"/>
          </a:p>
        </p:txBody>
      </p:sp>
      <p:pic>
        <p:nvPicPr>
          <p:cNvPr id="10" name="Picture 9"/>
          <p:cNvPicPr/>
          <p:nvPr/>
        </p:nvPicPr>
        <p:blipFill>
          <a:blip r:embed="rId4" cstate="print"/>
          <a:srcRect l="3045" t="24286" r="68910" b="58775"/>
          <a:stretch>
            <a:fillRect/>
          </a:stretch>
        </p:blipFill>
        <p:spPr bwMode="auto">
          <a:xfrm>
            <a:off x="612648" y="1524000"/>
            <a:ext cx="3805237" cy="1843087"/>
          </a:xfrm>
          <a:prstGeom prst="rect">
            <a:avLst/>
          </a:prstGeom>
          <a:noFill/>
          <a:ln w="9525">
            <a:noFill/>
            <a:miter lim="800000"/>
            <a:headEnd/>
            <a:tailEnd/>
          </a:ln>
        </p:spPr>
      </p:pic>
      <p:pic>
        <p:nvPicPr>
          <p:cNvPr id="11" name="Picture 10"/>
          <p:cNvPicPr/>
          <p:nvPr/>
        </p:nvPicPr>
        <p:blipFill>
          <a:blip r:embed="rId4" cstate="print"/>
          <a:srcRect l="3206" t="43673" r="47596" b="26735"/>
          <a:stretch>
            <a:fillRect/>
          </a:stretch>
        </p:blipFill>
        <p:spPr bwMode="auto">
          <a:xfrm>
            <a:off x="1210300" y="2738437"/>
            <a:ext cx="4823788" cy="2154285"/>
          </a:xfrm>
          <a:prstGeom prst="rect">
            <a:avLst/>
          </a:prstGeom>
          <a:noFill/>
          <a:ln w="9525">
            <a:noFill/>
            <a:miter lim="800000"/>
            <a:headEnd/>
            <a:tailEnd/>
          </a:ln>
        </p:spPr>
      </p:pic>
      <p:sp>
        <p:nvSpPr>
          <p:cNvPr id="12" name="Rectangle 11"/>
          <p:cNvSpPr/>
          <p:nvPr/>
        </p:nvSpPr>
        <p:spPr>
          <a:xfrm>
            <a:off x="1210299" y="4541539"/>
            <a:ext cx="2001078" cy="351183"/>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p:nvPr/>
        </p:nvPicPr>
        <p:blipFill>
          <a:blip r:embed="rId5" cstate="print"/>
          <a:srcRect t="6800" r="53365" b="73800"/>
          <a:stretch>
            <a:fillRect/>
          </a:stretch>
        </p:blipFill>
        <p:spPr bwMode="auto">
          <a:xfrm>
            <a:off x="3448776" y="4541540"/>
            <a:ext cx="5170623" cy="2179936"/>
          </a:xfrm>
          <a:prstGeom prst="rect">
            <a:avLst/>
          </a:prstGeom>
          <a:noFill/>
          <a:ln w="9525">
            <a:solidFill>
              <a:srgbClr val="00B050"/>
            </a:solidFill>
            <a:miter lim="800000"/>
            <a:headEnd/>
            <a:tailEnd/>
          </a:ln>
        </p:spPr>
      </p:pic>
      <p:pic>
        <p:nvPicPr>
          <p:cNvPr id="16" name="~PP1286.WAV">
            <a:hlinkClick r:id="" action="ppaction://media"/>
          </p:cNvPr>
          <p:cNvPicPr>
            <a:picLocks noRot="1" noChangeAspect="1"/>
          </p:cNvPicPr>
          <p:nvPr>
            <a:wavAudioFile r:embed="rId1" name="~PP1286.WAV"/>
          </p:nvPr>
        </p:nvPicPr>
        <p:blipFill>
          <a:blip r:embed="rId6" cstate="print"/>
          <a:stretch>
            <a:fillRect/>
          </a:stretch>
        </p:blipFill>
        <p:spPr>
          <a:xfrm>
            <a:off x="8716963" y="6430963"/>
            <a:ext cx="304800" cy="304800"/>
          </a:xfrm>
          <a:prstGeom prst="rect">
            <a:avLst/>
          </a:prstGeom>
        </p:spPr>
      </p:pic>
    </p:spTree>
  </p:cSld>
  <p:clrMapOvr>
    <a:masterClrMapping/>
  </p:clrMapOvr>
  <p:transition advTm="226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LEHD Quick Find Comparisons</a:t>
            </a:r>
            <a:endParaRPr lang="en-US" dirty="0"/>
          </a:p>
        </p:txBody>
      </p:sp>
      <p:sp>
        <p:nvSpPr>
          <p:cNvPr id="3" name="Content Placeholder 2"/>
          <p:cNvSpPr>
            <a:spLocks noGrp="1"/>
          </p:cNvSpPr>
          <p:nvPr>
            <p:ph sz="quarter" idx="1"/>
          </p:nvPr>
        </p:nvSpPr>
        <p:spPr>
          <a:xfrm>
            <a:off x="609600" y="1589567"/>
            <a:ext cx="3962400" cy="4572000"/>
          </a:xfrm>
        </p:spPr>
        <p:txBody>
          <a:bodyPr/>
          <a:lstStyle/>
          <a:p>
            <a:r>
              <a:rPr lang="en-US" dirty="0" smtClean="0"/>
              <a:t>Detailed Comparison Reports Available By:</a:t>
            </a:r>
          </a:p>
          <a:p>
            <a:pPr lvl="1"/>
            <a:r>
              <a:rPr lang="en-US" dirty="0" smtClean="0"/>
              <a:t>Geographies</a:t>
            </a:r>
          </a:p>
          <a:p>
            <a:pPr lvl="1"/>
            <a:r>
              <a:rPr lang="en-US" dirty="0" smtClean="0"/>
              <a:t>Industries</a:t>
            </a:r>
          </a:p>
          <a:p>
            <a:pPr lvl="1"/>
            <a:r>
              <a:rPr lang="en-US" dirty="0" smtClean="0"/>
              <a:t>Worker Classifications</a:t>
            </a:r>
          </a:p>
          <a:p>
            <a:pPr lvl="1"/>
            <a:r>
              <a:rPr lang="en-US" dirty="0" smtClean="0"/>
              <a:t>Quick Fact Categories</a:t>
            </a:r>
          </a:p>
          <a:p>
            <a:pPr lvl="1"/>
            <a:r>
              <a:rPr lang="en-US" dirty="0" smtClean="0"/>
              <a:t>Years</a:t>
            </a:r>
          </a:p>
          <a:p>
            <a:r>
              <a:rPr lang="en-US" dirty="0" smtClean="0"/>
              <a:t>Visual Representation</a:t>
            </a:r>
          </a:p>
          <a:p>
            <a:pPr lvl="1"/>
            <a:r>
              <a:rPr lang="en-US" dirty="0" smtClean="0"/>
              <a:t>Graph 1 Row’s Data</a:t>
            </a:r>
          </a:p>
          <a:p>
            <a:pPr lvl="1"/>
            <a:r>
              <a:rPr lang="en-US" dirty="0" smtClean="0"/>
              <a:t>Graph All Data Rows</a:t>
            </a:r>
          </a:p>
        </p:txBody>
      </p:sp>
      <p:pic>
        <p:nvPicPr>
          <p:cNvPr id="10" name="Content Placeholder 9" descr="QWI Pivot Report - Job Creation.PNG"/>
          <p:cNvPicPr>
            <a:picLocks noGrp="1" noChangeAspect="1"/>
          </p:cNvPicPr>
          <p:nvPr>
            <p:ph sz="quarter" idx="2"/>
          </p:nvPr>
        </p:nvPicPr>
        <p:blipFill>
          <a:blip r:embed="rId4" cstate="print"/>
          <a:stretch>
            <a:fillRect/>
          </a:stretch>
        </p:blipFill>
        <p:spPr>
          <a:xfrm>
            <a:off x="4800600" y="1752600"/>
            <a:ext cx="4206875" cy="4690332"/>
          </a:xfrm>
        </p:spPr>
      </p:pic>
      <p:pic>
        <p:nvPicPr>
          <p:cNvPr id="14" name="~PP1066.WAV">
            <a:hlinkClick r:id="" action="ppaction://media"/>
          </p:cNvPr>
          <p:cNvPicPr>
            <a:picLocks noRot="1" noChangeAspect="1"/>
          </p:cNvPicPr>
          <p:nvPr>
            <a:wavAudioFile r:embed="rId1" name="~PP1066.WAV"/>
          </p:nvPr>
        </p:nvPicPr>
        <p:blipFill>
          <a:blip r:embed="rId5" cstate="print"/>
          <a:stretch>
            <a:fillRect/>
          </a:stretch>
        </p:blipFill>
        <p:spPr>
          <a:xfrm>
            <a:off x="8716963" y="6430963"/>
            <a:ext cx="304800" cy="304800"/>
          </a:xfrm>
          <a:prstGeom prst="rect">
            <a:avLst/>
          </a:prstGeom>
        </p:spPr>
      </p:pic>
    </p:spTree>
  </p:cSld>
  <p:clrMapOvr>
    <a:masterClrMapping/>
  </p:clrMapOvr>
  <p:transition advTm="27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Industry Focus</a:t>
            </a:r>
            <a:endParaRPr lang="en-US" dirty="0"/>
          </a:p>
        </p:txBody>
      </p:sp>
      <p:sp>
        <p:nvSpPr>
          <p:cNvPr id="3" name="Content Placeholder 2"/>
          <p:cNvSpPr>
            <a:spLocks noGrp="1"/>
          </p:cNvSpPr>
          <p:nvPr>
            <p:ph sz="quarter" idx="2"/>
          </p:nvPr>
        </p:nvSpPr>
        <p:spPr>
          <a:xfrm>
            <a:off x="609600" y="2392680"/>
            <a:ext cx="3886200" cy="4236720"/>
          </a:xfrm>
          <a:ln>
            <a:solidFill>
              <a:schemeClr val="accent2"/>
            </a:solidFill>
          </a:ln>
        </p:spPr>
        <p:txBody>
          <a:bodyPr/>
          <a:lstStyle/>
          <a:p>
            <a:pPr marL="0" indent="0">
              <a:buNone/>
            </a:pPr>
            <a:r>
              <a:rPr lang="en-US" sz="2000" dirty="0" smtClean="0"/>
              <a:t>Quickly report the top industries for an area.</a:t>
            </a:r>
          </a:p>
          <a:p>
            <a:r>
              <a:rPr lang="en-US" sz="1600" dirty="0" smtClean="0"/>
              <a:t>Based on Worker Demographics:</a:t>
            </a:r>
          </a:p>
          <a:p>
            <a:pPr lvl="1"/>
            <a:r>
              <a:rPr lang="en-US" sz="1400" dirty="0" smtClean="0"/>
              <a:t>Age Group</a:t>
            </a:r>
          </a:p>
          <a:p>
            <a:pPr lvl="1"/>
            <a:r>
              <a:rPr lang="en-US" sz="1400" dirty="0" smtClean="0"/>
              <a:t>Gender</a:t>
            </a:r>
          </a:p>
          <a:p>
            <a:pPr lvl="1"/>
            <a:r>
              <a:rPr lang="en-US" sz="1400" dirty="0" smtClean="0"/>
              <a:t>Education</a:t>
            </a:r>
          </a:p>
          <a:p>
            <a:pPr lvl="1"/>
            <a:r>
              <a:rPr lang="en-US" sz="1400" dirty="0" smtClean="0"/>
              <a:t>Race/Ethnicity</a:t>
            </a:r>
          </a:p>
          <a:p>
            <a:r>
              <a:rPr lang="en-US" sz="1600" dirty="0" smtClean="0"/>
              <a:t>Organized by Geographies:</a:t>
            </a:r>
          </a:p>
          <a:p>
            <a:pPr lvl="1"/>
            <a:r>
              <a:rPr lang="en-US" sz="1400" dirty="0" smtClean="0"/>
              <a:t>State</a:t>
            </a:r>
          </a:p>
          <a:p>
            <a:pPr lvl="1"/>
            <a:r>
              <a:rPr lang="en-US" sz="1400" dirty="0" smtClean="0"/>
              <a:t>WIA</a:t>
            </a:r>
          </a:p>
          <a:p>
            <a:pPr lvl="1"/>
            <a:r>
              <a:rPr lang="en-US" sz="1400" dirty="0" smtClean="0"/>
              <a:t>Metro</a:t>
            </a:r>
          </a:p>
          <a:p>
            <a:pPr lvl="1"/>
            <a:r>
              <a:rPr lang="en-US" sz="1400" dirty="0" smtClean="0"/>
              <a:t>County</a:t>
            </a:r>
          </a:p>
          <a:p>
            <a:r>
              <a:rPr lang="en-US" sz="1600" dirty="0" smtClean="0"/>
              <a:t>Specific to Industry Sectors</a:t>
            </a:r>
          </a:p>
        </p:txBody>
      </p:sp>
      <p:sp>
        <p:nvSpPr>
          <p:cNvPr id="4" name="Content Placeholder 3"/>
          <p:cNvSpPr>
            <a:spLocks noGrp="1"/>
          </p:cNvSpPr>
          <p:nvPr>
            <p:ph sz="quarter" idx="4"/>
          </p:nvPr>
        </p:nvSpPr>
        <p:spPr>
          <a:xfrm>
            <a:off x="4800600" y="2392680"/>
            <a:ext cx="3886200" cy="4236720"/>
          </a:xfrm>
          <a:ln>
            <a:solidFill>
              <a:schemeClr val="accent4"/>
            </a:solidFill>
          </a:ln>
        </p:spPr>
        <p:txBody>
          <a:bodyPr/>
          <a:lstStyle/>
          <a:p>
            <a:pPr marL="457200" indent="-457200">
              <a:buSzPct val="75000"/>
              <a:buFont typeface="+mj-lt"/>
              <a:buAutoNum type="arabicPeriod"/>
            </a:pPr>
            <a:r>
              <a:rPr lang="en-US" sz="2000" dirty="0" smtClean="0"/>
              <a:t>Employment</a:t>
            </a:r>
          </a:p>
          <a:p>
            <a:pPr marL="457200" indent="-457200">
              <a:buSzPct val="75000"/>
              <a:buFont typeface="+mj-lt"/>
              <a:buAutoNum type="arabicPeriod"/>
            </a:pPr>
            <a:r>
              <a:rPr lang="en-US" sz="2000" dirty="0" smtClean="0"/>
              <a:t>Growth in Employment</a:t>
            </a:r>
          </a:p>
          <a:p>
            <a:pPr marL="457200" indent="-457200">
              <a:buSzPct val="75000"/>
              <a:buFont typeface="+mj-lt"/>
              <a:buAutoNum type="arabicPeriod"/>
            </a:pPr>
            <a:r>
              <a:rPr lang="en-US" sz="2000" dirty="0" smtClean="0"/>
              <a:t>Growth in Hiring</a:t>
            </a:r>
          </a:p>
          <a:p>
            <a:pPr marL="457200" indent="-457200">
              <a:buSzPct val="75000"/>
              <a:buFont typeface="+mj-lt"/>
              <a:buAutoNum type="arabicPeriod"/>
            </a:pPr>
            <a:r>
              <a:rPr lang="en-US" sz="2000" dirty="0" smtClean="0"/>
              <a:t>Number of New Hires</a:t>
            </a:r>
          </a:p>
          <a:p>
            <a:pPr marL="457200" indent="-457200">
              <a:buSzPct val="75000"/>
              <a:buFont typeface="+mj-lt"/>
              <a:buAutoNum type="arabicPeriod"/>
            </a:pPr>
            <a:r>
              <a:rPr lang="en-US" sz="2000" dirty="0" smtClean="0"/>
              <a:t>Firm Job Change</a:t>
            </a:r>
          </a:p>
          <a:p>
            <a:pPr marL="457200" indent="-457200">
              <a:buSzPct val="75000"/>
              <a:buFont typeface="+mj-lt"/>
              <a:buAutoNum type="arabicPeriod"/>
            </a:pPr>
            <a:r>
              <a:rPr lang="en-US" sz="2000" dirty="0" smtClean="0"/>
              <a:t>Average Monthly Earning for All Workers</a:t>
            </a:r>
          </a:p>
          <a:p>
            <a:pPr marL="457200" indent="-457200">
              <a:buSzPct val="75000"/>
              <a:buFont typeface="+mj-lt"/>
              <a:buAutoNum type="arabicPeriod"/>
            </a:pPr>
            <a:r>
              <a:rPr lang="en-US" sz="2000" dirty="0" smtClean="0"/>
              <a:t>Growth in Average Monthly Earning for All Workers</a:t>
            </a:r>
          </a:p>
          <a:p>
            <a:pPr marL="457200" indent="-457200">
              <a:buSzPct val="75000"/>
              <a:buFont typeface="+mj-lt"/>
              <a:buAutoNum type="arabicPeriod"/>
            </a:pPr>
            <a:r>
              <a:rPr lang="en-US" sz="2000" dirty="0" smtClean="0"/>
              <a:t>Average Monthly Earning for New Hires</a:t>
            </a:r>
            <a:endParaRPr lang="en-US" sz="2000" dirty="0"/>
          </a:p>
        </p:txBody>
      </p:sp>
      <p:sp>
        <p:nvSpPr>
          <p:cNvPr id="5" name="Text Placeholder 4"/>
          <p:cNvSpPr>
            <a:spLocks noGrp="1"/>
          </p:cNvSpPr>
          <p:nvPr>
            <p:ph type="body" sz="quarter" idx="1"/>
          </p:nvPr>
        </p:nvSpPr>
        <p:spPr/>
        <p:txBody>
          <a:bodyPr/>
          <a:lstStyle/>
          <a:p>
            <a:r>
              <a:rPr lang="en-US" dirty="0" smtClean="0"/>
              <a:t>Customized Searches</a:t>
            </a:r>
            <a:endParaRPr lang="en-US" dirty="0"/>
          </a:p>
        </p:txBody>
      </p:sp>
      <p:sp>
        <p:nvSpPr>
          <p:cNvPr id="6" name="Text Placeholder 5"/>
          <p:cNvSpPr>
            <a:spLocks noGrp="1"/>
          </p:cNvSpPr>
          <p:nvPr>
            <p:ph type="body" sz="quarter" idx="3"/>
          </p:nvPr>
        </p:nvSpPr>
        <p:spPr/>
        <p:txBody>
          <a:bodyPr/>
          <a:lstStyle/>
          <a:p>
            <a:r>
              <a:rPr lang="en-US" smtClean="0"/>
              <a:t>Industry Indicators</a:t>
            </a:r>
            <a:endParaRPr lang="en-US" dirty="0"/>
          </a:p>
        </p:txBody>
      </p:sp>
      <p:pic>
        <p:nvPicPr>
          <p:cNvPr id="14" name="~PP664.WAV">
            <a:hlinkClick r:id="" action="ppaction://media"/>
          </p:cNvPr>
          <p:cNvPicPr>
            <a:picLocks noRot="1" noChangeAspect="1"/>
          </p:cNvPicPr>
          <p:nvPr>
            <a:wavAudioFile r:embed="rId2" name="~PP664.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12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63563" y="258763"/>
            <a:ext cx="8058150" cy="893762"/>
          </a:xfrm>
        </p:spPr>
        <p:txBody>
          <a:bodyPr/>
          <a:lstStyle/>
          <a:p>
            <a:pPr eaLnBrk="1" hangingPunct="1"/>
            <a:r>
              <a:rPr lang="en-US" dirty="0" smtClean="0"/>
              <a:t>Today’s Lesson</a:t>
            </a:r>
          </a:p>
        </p:txBody>
      </p:sp>
      <p:sp>
        <p:nvSpPr>
          <p:cNvPr id="10243" name="Text Placeholder 2"/>
          <p:cNvSpPr>
            <a:spLocks noGrp="1"/>
          </p:cNvSpPr>
          <p:nvPr>
            <p:ph type="body" sz="half" idx="1"/>
          </p:nvPr>
        </p:nvSpPr>
        <p:spPr>
          <a:xfrm>
            <a:off x="609600" y="1600200"/>
            <a:ext cx="7662863" cy="5105400"/>
          </a:xfrm>
        </p:spPr>
        <p:txBody>
          <a:bodyPr>
            <a:normAutofit/>
          </a:bodyPr>
          <a:lstStyle/>
          <a:p>
            <a:pPr marL="514350" indent="-514350">
              <a:buNone/>
              <a:tabLst>
                <a:tab pos="1492250" algn="l"/>
              </a:tabLst>
              <a:defRPr/>
            </a:pPr>
            <a:r>
              <a:rPr lang="en-US" dirty="0" smtClean="0"/>
              <a:t>Module 1:	Labor Market Information Fundamentals</a:t>
            </a:r>
          </a:p>
          <a:p>
            <a:pPr marL="1492250" indent="-1492250">
              <a:buNone/>
              <a:defRPr/>
            </a:pPr>
            <a:r>
              <a:rPr lang="en-US" dirty="0" smtClean="0"/>
              <a:t>Module 2:	Skill Assessments &amp; Career Pathway Planning</a:t>
            </a:r>
          </a:p>
          <a:p>
            <a:pPr marL="1492250" indent="-1492250">
              <a:buNone/>
              <a:defRPr/>
            </a:pPr>
            <a:r>
              <a:rPr lang="en-US" dirty="0" smtClean="0"/>
              <a:t>Module 3:	Using Economic &amp; Workforce Data to Drive Reemployment Strategy</a:t>
            </a:r>
          </a:p>
          <a:p>
            <a:pPr marL="1893888" lvl="1" indent="-327025">
              <a:defRPr/>
            </a:pPr>
            <a:r>
              <a:rPr lang="en-US" b="1" dirty="0" smtClean="0">
                <a:solidFill>
                  <a:schemeClr val="accent4">
                    <a:lumMod val="50000"/>
                  </a:schemeClr>
                </a:solidFill>
              </a:rPr>
              <a:t>Lesson 1: LMI and Strategic Planning</a:t>
            </a:r>
            <a:endParaRPr lang="en-US" dirty="0" smtClean="0"/>
          </a:p>
          <a:p>
            <a:pPr marL="1893888" lvl="1" indent="-327025">
              <a:defRPr/>
            </a:pPr>
            <a:r>
              <a:rPr lang="en-US" dirty="0" smtClean="0"/>
              <a:t>Lesson 2: LMI and Re-Employment</a:t>
            </a:r>
            <a:endParaRPr lang="en-US" b="1" dirty="0" smtClean="0">
              <a:solidFill>
                <a:schemeClr val="accent4">
                  <a:lumMod val="50000"/>
                </a:schemeClr>
              </a:solidFill>
            </a:endParaRPr>
          </a:p>
          <a:p>
            <a:pPr marL="1492250" indent="-1492250">
              <a:buNone/>
              <a:defRPr/>
            </a:pPr>
            <a:r>
              <a:rPr lang="en-US" dirty="0" smtClean="0"/>
              <a:t>Module 4:	Guiding Businesses/Partners to Use Workforce System &amp; LMI Resources to Support Human Resource Functions</a:t>
            </a:r>
          </a:p>
          <a:p>
            <a:pPr marL="320040" indent="-320040" eaLnBrk="1" fontAlgn="auto" hangingPunct="1">
              <a:spcAft>
                <a:spcPts val="0"/>
              </a:spcAft>
              <a:buFont typeface="Wingdings"/>
              <a:buChar char=""/>
              <a:defRPr/>
            </a:pPr>
            <a:endParaRPr lang="en-US" dirty="0" smtClean="0"/>
          </a:p>
        </p:txBody>
      </p:sp>
      <p:pic>
        <p:nvPicPr>
          <p:cNvPr id="6" name="~PP4025.WAV">
            <a:hlinkClick r:id="" action="ppaction://media"/>
          </p:cNvPr>
          <p:cNvPicPr>
            <a:picLocks noRot="1" noChangeAspect="1"/>
          </p:cNvPicPr>
          <p:nvPr>
            <a:wavAudioFile r:embed="rId2" name="~PP4025.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19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Placeholder 1"/>
          <p:cNvSpPr>
            <a:spLocks noGrp="1"/>
          </p:cNvSpPr>
          <p:nvPr>
            <p:ph type="body" idx="1"/>
          </p:nvPr>
        </p:nvSpPr>
        <p:spPr>
          <a:xfrm>
            <a:off x="1371600" y="2743200"/>
            <a:ext cx="7608888" cy="3903663"/>
          </a:xfrm>
        </p:spPr>
        <p:txBody>
          <a:bodyPr/>
          <a:lstStyle/>
          <a:p>
            <a:r>
              <a:rPr lang="en-US" sz="2400" dirty="0" smtClean="0">
                <a:solidFill>
                  <a:schemeClr val="tx1"/>
                </a:solidFill>
              </a:rPr>
              <a:t>Curious, after the state-wide commitment of $1 million to commemorate the centennial of Mark Twain’s death, what changes has the Arts, Entertainment and Recreation industry seen in the Northeast WIA region? Was it a positive impact and something that should be duplicated in the future for similar projects?</a:t>
            </a:r>
          </a:p>
        </p:txBody>
      </p:sp>
      <p:sp>
        <p:nvSpPr>
          <p:cNvPr id="35843" name="Title 2"/>
          <p:cNvSpPr>
            <a:spLocks noGrp="1"/>
          </p:cNvSpPr>
          <p:nvPr>
            <p:ph type="title"/>
          </p:nvPr>
        </p:nvSpPr>
        <p:spPr/>
        <p:txBody>
          <a:bodyPr/>
          <a:lstStyle/>
          <a:p>
            <a:r>
              <a:rPr lang="en-US" b="1" dirty="0" smtClean="0"/>
              <a:t>Case Study</a:t>
            </a:r>
          </a:p>
        </p:txBody>
      </p:sp>
      <p:sp>
        <p:nvSpPr>
          <p:cNvPr id="6" name="Title 1"/>
          <p:cNvSpPr txBox="1">
            <a:spLocks/>
          </p:cNvSpPr>
          <p:nvPr/>
        </p:nvSpPr>
        <p:spPr bwMode="auto">
          <a:xfrm>
            <a:off x="612775"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accent6"/>
                </a:solidFill>
                <a:effectLst/>
                <a:uLnTx/>
                <a:uFillTx/>
                <a:latin typeface="+mj-lt"/>
                <a:ea typeface="+mj-ea"/>
                <a:cs typeface="+mj-cs"/>
              </a:rPr>
              <a:t>Industry Focus - </a:t>
            </a:r>
            <a:r>
              <a:rPr kumimoji="0" lang="en-US" sz="4400" b="0" i="0" u="none" strike="noStrike" kern="1200" cap="none" spc="0" normalizeH="0" noProof="0" dirty="0" smtClean="0">
                <a:ln>
                  <a:noFill/>
                </a:ln>
                <a:effectLst/>
                <a:uLnTx/>
                <a:uFillTx/>
                <a:latin typeface="+mj-lt"/>
                <a:ea typeface="+mj-ea"/>
                <a:cs typeface="+mj-cs"/>
              </a:rPr>
              <a:t>In Action</a:t>
            </a:r>
            <a:endParaRPr kumimoji="0" lang="en-US" sz="4400" b="0" i="0" u="none" strike="noStrike" kern="1200" cap="none" spc="0" normalizeH="0" baseline="0" noProof="0" dirty="0" smtClean="0">
              <a:ln>
                <a:noFill/>
              </a:ln>
              <a:solidFill>
                <a:schemeClr val="accent6"/>
              </a:solidFill>
              <a:effectLst/>
              <a:uLnTx/>
              <a:uFillTx/>
              <a:latin typeface="+mj-lt"/>
              <a:ea typeface="+mj-ea"/>
              <a:cs typeface="+mj-cs"/>
            </a:endParaRPr>
          </a:p>
        </p:txBody>
      </p:sp>
      <p:pic>
        <p:nvPicPr>
          <p:cNvPr id="12" name="~PP174.WAV">
            <a:hlinkClick r:id="" action="ppaction://media"/>
          </p:cNvPr>
          <p:cNvPicPr>
            <a:picLocks noRot="1" noChangeAspect="1"/>
          </p:cNvPicPr>
          <p:nvPr>
            <a:wavAudioFile r:embed="rId2" name="~PP174.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35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5" cstate="print"/>
          <a:srcRect t="8269"/>
          <a:stretch>
            <a:fillRect/>
          </a:stretch>
        </p:blipFill>
        <p:spPr bwMode="auto">
          <a:xfrm>
            <a:off x="219470" y="1524000"/>
            <a:ext cx="8772130" cy="50292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Current Conditions/Trend Analysis</a:t>
            </a:r>
            <a:endParaRPr lang="en-US" dirty="0"/>
          </a:p>
        </p:txBody>
      </p:sp>
      <p:cxnSp>
        <p:nvCxnSpPr>
          <p:cNvPr id="10" name="Straight Arrow Connector 9"/>
          <p:cNvCxnSpPr/>
          <p:nvPr/>
        </p:nvCxnSpPr>
        <p:spPr>
          <a:xfrm rot="10800000">
            <a:off x="2904482" y="4631732"/>
            <a:ext cx="914400"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5562598" y="4989232"/>
            <a:ext cx="914400"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4372989" y="5661483"/>
            <a:ext cx="914400"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1" name="~PP3324.WAV">
            <a:hlinkClick r:id="" action="ppaction://media"/>
          </p:cNvPr>
          <p:cNvPicPr>
            <a:picLocks noRot="1" noChangeAspect="1"/>
          </p:cNvPicPr>
          <p:nvPr>
            <a:wavAudioFile r:embed="rId2" name="~PP3324.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57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Focused Industry Look</a:t>
            </a:r>
            <a:endParaRPr lang="en-US" dirty="0"/>
          </a:p>
        </p:txBody>
      </p:sp>
      <p:sp>
        <p:nvSpPr>
          <p:cNvPr id="3" name="Text Placeholder 2"/>
          <p:cNvSpPr>
            <a:spLocks noGrp="1"/>
          </p:cNvSpPr>
          <p:nvPr>
            <p:ph type="body" sz="half" idx="1"/>
          </p:nvPr>
        </p:nvSpPr>
        <p:spPr>
          <a:xfrm>
            <a:off x="457200" y="1600200"/>
            <a:ext cx="3124201" cy="4525963"/>
          </a:xfrm>
        </p:spPr>
        <p:txBody>
          <a:bodyPr/>
          <a:lstStyle/>
          <a:p>
            <a:r>
              <a:rPr lang="en-US" dirty="0" smtClean="0"/>
              <a:t>Northeast WIA</a:t>
            </a:r>
          </a:p>
          <a:p>
            <a:pPr lvl="1"/>
            <a:r>
              <a:rPr lang="en-US" dirty="0" smtClean="0"/>
              <a:t>Q4 11 – Q3 12</a:t>
            </a:r>
          </a:p>
          <a:p>
            <a:r>
              <a:rPr lang="en-US" dirty="0" smtClean="0"/>
              <a:t>Arts, Entertainment, Recreation</a:t>
            </a:r>
          </a:p>
          <a:p>
            <a:pPr lvl="1"/>
            <a:r>
              <a:rPr lang="en-US" dirty="0" smtClean="0"/>
              <a:t>Ranked 25</a:t>
            </a:r>
            <a:r>
              <a:rPr lang="en-US" baseline="30000" dirty="0" smtClean="0"/>
              <a:t>th</a:t>
            </a:r>
            <a:r>
              <a:rPr lang="en-US" dirty="0" smtClean="0"/>
              <a:t> in average quarterly employment</a:t>
            </a:r>
          </a:p>
        </p:txBody>
      </p:sp>
      <p:graphicFrame>
        <p:nvGraphicFramePr>
          <p:cNvPr id="9" name="Table 8"/>
          <p:cNvGraphicFramePr>
            <a:graphicFrameLocks noGrp="1"/>
          </p:cNvGraphicFramePr>
          <p:nvPr/>
        </p:nvGraphicFramePr>
        <p:xfrm>
          <a:off x="3581401" y="1295400"/>
          <a:ext cx="5562599" cy="5333684"/>
        </p:xfrm>
        <a:graphic>
          <a:graphicData uri="http://schemas.openxmlformats.org/drawingml/2006/table">
            <a:tbl>
              <a:tblPr/>
              <a:tblGrid>
                <a:gridCol w="430176"/>
                <a:gridCol w="4218022"/>
                <a:gridCol w="914401"/>
              </a:tblGrid>
              <a:tr h="114085">
                <a:tc>
                  <a:txBody>
                    <a:bodyPr/>
                    <a:lstStyle/>
                    <a:p>
                      <a:pPr algn="l" fontAlgn="b"/>
                      <a:r>
                        <a:rPr lang="en-US" sz="1200" b="0" i="0" u="none" strike="noStrike" dirty="0">
                          <a:solidFill>
                            <a:srgbClr val="000000"/>
                          </a:solidFill>
                          <a:latin typeface="Calibri"/>
                        </a:rPr>
                        <a:t>Rank</a:t>
                      </a:r>
                    </a:p>
                  </a:txBody>
                  <a:tcPr marL="4472" marR="4472" marT="4472" marB="0" anchor="b">
                    <a:lnL>
                      <a:noFill/>
                    </a:lnL>
                    <a:lnR>
                      <a:noFill/>
                    </a:lnR>
                    <a:lnT>
                      <a:noFill/>
                    </a:lnT>
                    <a:lnB>
                      <a:noFill/>
                    </a:lnB>
                  </a:tcPr>
                </a:tc>
                <a:tc>
                  <a:txBody>
                    <a:bodyPr/>
                    <a:lstStyle/>
                    <a:p>
                      <a:pPr algn="l" fontAlgn="b"/>
                      <a:r>
                        <a:rPr lang="en-US" sz="1200" b="0" i="0" u="none" strike="noStrike" dirty="0">
                          <a:solidFill>
                            <a:srgbClr val="000000"/>
                          </a:solidFill>
                          <a:latin typeface="Calibri"/>
                        </a:rPr>
                        <a:t>NAICS subsectors</a:t>
                      </a:r>
                    </a:p>
                  </a:txBody>
                  <a:tcPr marL="4472" marR="4472" marT="4472" marB="0" anchor="b">
                    <a:lnL>
                      <a:noFill/>
                    </a:lnL>
                    <a:lnR>
                      <a:noFill/>
                    </a:lnR>
                    <a:lnT>
                      <a:noFill/>
                    </a:lnT>
                    <a:lnB>
                      <a:noFill/>
                    </a:lnB>
                  </a:tcPr>
                </a:tc>
                <a:tc>
                  <a:txBody>
                    <a:bodyPr/>
                    <a:lstStyle/>
                    <a:p>
                      <a:pPr algn="ctr" fontAlgn="b"/>
                      <a:r>
                        <a:rPr lang="en-US" sz="1200" b="0" i="0" u="none" strike="noStrike" dirty="0">
                          <a:solidFill>
                            <a:srgbClr val="000000"/>
                          </a:solidFill>
                          <a:latin typeface="Calibri"/>
                        </a:rPr>
                        <a:t> Employment </a:t>
                      </a:r>
                    </a:p>
                  </a:txBody>
                  <a:tcPr marL="4472" marR="4472" marT="4472" marB="0" anchor="b">
                    <a:lnL>
                      <a:noFill/>
                    </a:lnL>
                    <a:lnR>
                      <a:noFill/>
                    </a:lnR>
                    <a:lnT>
                      <a:noFill/>
                    </a:lnT>
                    <a:lnB>
                      <a:noFill/>
                    </a:lnB>
                  </a:tcPr>
                </a:tc>
              </a:tr>
              <a:tr h="206493">
                <a:tc>
                  <a:txBody>
                    <a:bodyPr/>
                    <a:lstStyle/>
                    <a:p>
                      <a:pPr algn="l" fontAlgn="b"/>
                      <a:r>
                        <a:rPr lang="en-US" sz="1200" b="0" i="0" u="none" strike="noStrike" dirty="0">
                          <a:solidFill>
                            <a:srgbClr val="000000"/>
                          </a:solidFill>
                          <a:latin typeface="+mn-lt"/>
                        </a:rPr>
                        <a:t>1</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722 Food Services and Drinking Places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5761</a:t>
                      </a:r>
                    </a:p>
                  </a:txBody>
                  <a:tcPr marL="7620" marR="7620" marT="7620" marB="0" anchor="b">
                    <a:lnL>
                      <a:noFill/>
                    </a:lnL>
                    <a:lnR>
                      <a:noFill/>
                    </a:lnR>
                    <a:lnT>
                      <a:noFill/>
                    </a:lnT>
                    <a:lnB>
                      <a:noFill/>
                    </a:lnB>
                  </a:tcPr>
                </a:tc>
              </a:tr>
              <a:tr h="206493">
                <a:tc>
                  <a:txBody>
                    <a:bodyPr/>
                    <a:lstStyle/>
                    <a:p>
                      <a:pPr algn="l" fontAlgn="b"/>
                      <a:r>
                        <a:rPr lang="en-US" sz="1200" b="0" i="0" u="none" strike="noStrike" dirty="0">
                          <a:solidFill>
                            <a:srgbClr val="000000"/>
                          </a:solidFill>
                          <a:latin typeface="+mn-lt"/>
                        </a:rPr>
                        <a:t>2</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623 Nursing and Residential Care Facilities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3914</a:t>
                      </a:r>
                    </a:p>
                  </a:txBody>
                  <a:tcPr marL="7620" marR="7620" marT="7620" marB="0" anchor="b">
                    <a:lnL>
                      <a:noFill/>
                    </a:lnL>
                    <a:lnR>
                      <a:noFill/>
                    </a:lnR>
                    <a:lnT>
                      <a:noFill/>
                    </a:lnT>
                    <a:lnB>
                      <a:noFill/>
                    </a:lnB>
                  </a:tcPr>
                </a:tc>
              </a:tr>
              <a:tr h="206493">
                <a:tc>
                  <a:txBody>
                    <a:bodyPr/>
                    <a:lstStyle/>
                    <a:p>
                      <a:pPr algn="l" fontAlgn="b"/>
                      <a:r>
                        <a:rPr lang="en-US" sz="1200" b="0" i="0" u="none" strike="noStrike" dirty="0">
                          <a:solidFill>
                            <a:srgbClr val="000000"/>
                          </a:solidFill>
                          <a:latin typeface="+mn-lt"/>
                        </a:rPr>
                        <a:t>3</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561 Administrative and Support Services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3431</a:t>
                      </a:r>
                    </a:p>
                  </a:txBody>
                  <a:tcPr marL="7620" marR="7620" marT="7620" marB="0" anchor="b">
                    <a:lnL>
                      <a:noFill/>
                    </a:lnL>
                    <a:lnR>
                      <a:noFill/>
                    </a:lnR>
                    <a:lnT>
                      <a:noFill/>
                    </a:lnT>
                    <a:lnB>
                      <a:noFill/>
                    </a:lnB>
                  </a:tcPr>
                </a:tc>
              </a:tr>
              <a:tr h="206493">
                <a:tc>
                  <a:txBody>
                    <a:bodyPr/>
                    <a:lstStyle/>
                    <a:p>
                      <a:pPr algn="l" fontAlgn="b"/>
                      <a:r>
                        <a:rPr lang="en-US" sz="1200" b="0" i="0" u="none" strike="noStrike" dirty="0">
                          <a:solidFill>
                            <a:srgbClr val="000000"/>
                          </a:solidFill>
                          <a:latin typeface="+mn-lt"/>
                        </a:rPr>
                        <a:t>4</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621 Ambulatory Health Care Services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2827</a:t>
                      </a:r>
                    </a:p>
                  </a:txBody>
                  <a:tcPr marL="7620" marR="7620" marT="7620" marB="0" anchor="b">
                    <a:lnL>
                      <a:noFill/>
                    </a:lnL>
                    <a:lnR>
                      <a:noFill/>
                    </a:lnR>
                    <a:lnT>
                      <a:noFill/>
                    </a:lnT>
                    <a:lnB>
                      <a:noFill/>
                    </a:lnB>
                  </a:tcPr>
                </a:tc>
              </a:tr>
              <a:tr h="206493">
                <a:tc>
                  <a:txBody>
                    <a:bodyPr/>
                    <a:lstStyle/>
                    <a:p>
                      <a:pPr algn="l" fontAlgn="b"/>
                      <a:r>
                        <a:rPr lang="en-US" sz="1200" b="0" i="0" u="none" strike="noStrike" dirty="0">
                          <a:solidFill>
                            <a:srgbClr val="000000"/>
                          </a:solidFill>
                          <a:latin typeface="+mn-lt"/>
                        </a:rPr>
                        <a:t>5</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541 Professional, Scientific, and Technical Services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2311</a:t>
                      </a:r>
                    </a:p>
                  </a:txBody>
                  <a:tcPr marL="7620" marR="7620" marT="7620" marB="0" anchor="b">
                    <a:lnL>
                      <a:noFill/>
                    </a:lnL>
                    <a:lnR>
                      <a:noFill/>
                    </a:lnR>
                    <a:lnT>
                      <a:noFill/>
                    </a:lnT>
                    <a:lnB>
                      <a:noFill/>
                    </a:lnB>
                  </a:tcPr>
                </a:tc>
              </a:tr>
              <a:tr h="206493">
                <a:tc>
                  <a:txBody>
                    <a:bodyPr/>
                    <a:lstStyle/>
                    <a:p>
                      <a:pPr algn="l" fontAlgn="b"/>
                      <a:r>
                        <a:rPr lang="en-US" sz="1200" b="0" i="0" u="none" strike="noStrike" dirty="0">
                          <a:solidFill>
                            <a:srgbClr val="000000"/>
                          </a:solidFill>
                          <a:latin typeface="+mn-lt"/>
                        </a:rPr>
                        <a:t>6</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445 Food and Beverage Stores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2284</a:t>
                      </a:r>
                    </a:p>
                  </a:txBody>
                  <a:tcPr marL="7620" marR="7620" marT="7620" marB="0" anchor="b">
                    <a:lnL>
                      <a:noFill/>
                    </a:lnL>
                    <a:lnR>
                      <a:noFill/>
                    </a:lnR>
                    <a:lnT>
                      <a:noFill/>
                    </a:lnT>
                    <a:lnB>
                      <a:noFill/>
                    </a:lnB>
                  </a:tcPr>
                </a:tc>
              </a:tr>
              <a:tr h="206493">
                <a:tc>
                  <a:txBody>
                    <a:bodyPr/>
                    <a:lstStyle/>
                    <a:p>
                      <a:pPr algn="l" fontAlgn="b"/>
                      <a:r>
                        <a:rPr lang="en-US" sz="1200" b="0" i="0" u="none" strike="noStrike">
                          <a:solidFill>
                            <a:srgbClr val="000000"/>
                          </a:solidFill>
                          <a:latin typeface="+mn-lt"/>
                        </a:rPr>
                        <a:t>7</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452 General Merchandise Stores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1878</a:t>
                      </a:r>
                    </a:p>
                  </a:txBody>
                  <a:tcPr marL="7620" marR="7620" marT="7620" marB="0" anchor="b">
                    <a:lnL>
                      <a:noFill/>
                    </a:lnL>
                    <a:lnR>
                      <a:noFill/>
                    </a:lnR>
                    <a:lnT>
                      <a:noFill/>
                    </a:lnT>
                    <a:lnB>
                      <a:noFill/>
                    </a:lnB>
                  </a:tcPr>
                </a:tc>
              </a:tr>
              <a:tr h="206493">
                <a:tc>
                  <a:txBody>
                    <a:bodyPr/>
                    <a:lstStyle/>
                    <a:p>
                      <a:pPr algn="l" fontAlgn="b"/>
                      <a:r>
                        <a:rPr lang="en-US" sz="1200" b="0" i="0" u="none" strike="noStrike">
                          <a:solidFill>
                            <a:srgbClr val="000000"/>
                          </a:solidFill>
                          <a:latin typeface="+mn-lt"/>
                        </a:rPr>
                        <a:t>8</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522 Credit Intermediation and Related Activities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1718</a:t>
                      </a:r>
                    </a:p>
                  </a:txBody>
                  <a:tcPr marL="7620" marR="7620" marT="7620" marB="0" anchor="b">
                    <a:lnL>
                      <a:noFill/>
                    </a:lnL>
                    <a:lnR>
                      <a:noFill/>
                    </a:lnR>
                    <a:lnT>
                      <a:noFill/>
                    </a:lnT>
                    <a:lnB>
                      <a:noFill/>
                    </a:lnB>
                  </a:tcPr>
                </a:tc>
              </a:tr>
              <a:tr h="206493">
                <a:tc>
                  <a:txBody>
                    <a:bodyPr/>
                    <a:lstStyle/>
                    <a:p>
                      <a:pPr algn="l" fontAlgn="b"/>
                      <a:r>
                        <a:rPr lang="en-US" sz="1200" b="0" i="0" u="none" strike="noStrike">
                          <a:solidFill>
                            <a:srgbClr val="000000"/>
                          </a:solidFill>
                          <a:latin typeface="+mn-lt"/>
                        </a:rPr>
                        <a:t>9</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447 Gasoline Stations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1698</a:t>
                      </a:r>
                    </a:p>
                  </a:txBody>
                  <a:tcPr marL="7620" marR="7620" marT="7620" marB="0" anchor="b">
                    <a:lnL>
                      <a:noFill/>
                    </a:lnL>
                    <a:lnR>
                      <a:noFill/>
                    </a:lnR>
                    <a:lnT>
                      <a:noFill/>
                    </a:lnT>
                    <a:lnB>
                      <a:noFill/>
                    </a:lnB>
                  </a:tcPr>
                </a:tc>
              </a:tr>
              <a:tr h="206493">
                <a:tc>
                  <a:txBody>
                    <a:bodyPr/>
                    <a:lstStyle/>
                    <a:p>
                      <a:pPr algn="l" fontAlgn="b"/>
                      <a:r>
                        <a:rPr lang="en-US" sz="1200" b="0" i="0" u="none" strike="noStrike">
                          <a:solidFill>
                            <a:srgbClr val="000000"/>
                          </a:solidFill>
                          <a:latin typeface="+mn-lt"/>
                        </a:rPr>
                        <a:t>10</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238 Specialty Trade Contractors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1637</a:t>
                      </a:r>
                    </a:p>
                  </a:txBody>
                  <a:tcPr marL="7620" marR="7620" marT="7620" marB="0" anchor="b">
                    <a:lnL>
                      <a:noFill/>
                    </a:lnL>
                    <a:lnR>
                      <a:noFill/>
                    </a:lnR>
                    <a:lnT>
                      <a:noFill/>
                    </a:lnT>
                    <a:lnB>
                      <a:noFill/>
                    </a:lnB>
                  </a:tcPr>
                </a:tc>
              </a:tr>
              <a:tr h="206493">
                <a:tc>
                  <a:txBody>
                    <a:bodyPr/>
                    <a:lstStyle/>
                    <a:p>
                      <a:pPr algn="l" fontAlgn="b"/>
                      <a:r>
                        <a:rPr lang="en-US" sz="1200" b="0" i="0" u="none" strike="noStrike">
                          <a:solidFill>
                            <a:srgbClr val="000000"/>
                          </a:solidFill>
                          <a:latin typeface="+mn-lt"/>
                        </a:rPr>
                        <a:t>11</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311 Food Manufacturing</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1618</a:t>
                      </a:r>
                    </a:p>
                  </a:txBody>
                  <a:tcPr marL="7620" marR="7620" marT="7620" marB="0" anchor="b">
                    <a:lnL>
                      <a:noFill/>
                    </a:lnL>
                    <a:lnR>
                      <a:noFill/>
                    </a:lnR>
                    <a:lnT>
                      <a:noFill/>
                    </a:lnT>
                    <a:lnB>
                      <a:noFill/>
                    </a:lnB>
                  </a:tcPr>
                </a:tc>
              </a:tr>
              <a:tr h="206493">
                <a:tc>
                  <a:txBody>
                    <a:bodyPr/>
                    <a:lstStyle/>
                    <a:p>
                      <a:pPr algn="l" fontAlgn="b"/>
                      <a:r>
                        <a:rPr lang="en-US" sz="1200" b="0" i="0" u="none" strike="noStrike">
                          <a:solidFill>
                            <a:srgbClr val="000000"/>
                          </a:solidFill>
                          <a:latin typeface="+mn-lt"/>
                        </a:rPr>
                        <a:t>12</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622 Hospitals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1594</a:t>
                      </a:r>
                    </a:p>
                  </a:txBody>
                  <a:tcPr marL="7620" marR="7620" marT="7620" marB="0" anchor="b">
                    <a:lnL>
                      <a:noFill/>
                    </a:lnL>
                    <a:lnR>
                      <a:noFill/>
                    </a:lnR>
                    <a:lnT>
                      <a:noFill/>
                    </a:lnT>
                    <a:lnB>
                      <a:noFill/>
                    </a:lnB>
                  </a:tcPr>
                </a:tc>
              </a:tr>
              <a:tr h="206493">
                <a:tc>
                  <a:txBody>
                    <a:bodyPr/>
                    <a:lstStyle/>
                    <a:p>
                      <a:pPr algn="l" fontAlgn="b"/>
                      <a:r>
                        <a:rPr lang="en-US" sz="1200" b="0" i="0" u="none" strike="noStrike">
                          <a:solidFill>
                            <a:srgbClr val="000000"/>
                          </a:solidFill>
                          <a:latin typeface="+mn-lt"/>
                        </a:rPr>
                        <a:t>13</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423 Merchant Wholesalers, Durable Goods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1519</a:t>
                      </a:r>
                    </a:p>
                  </a:txBody>
                  <a:tcPr marL="7620" marR="7620" marT="7620" marB="0" anchor="b">
                    <a:lnL>
                      <a:noFill/>
                    </a:lnL>
                    <a:lnR>
                      <a:noFill/>
                    </a:lnR>
                    <a:lnT>
                      <a:noFill/>
                    </a:lnT>
                    <a:lnB>
                      <a:noFill/>
                    </a:lnB>
                  </a:tcPr>
                </a:tc>
              </a:tr>
              <a:tr h="206493">
                <a:tc>
                  <a:txBody>
                    <a:bodyPr/>
                    <a:lstStyle/>
                    <a:p>
                      <a:pPr algn="l" fontAlgn="b"/>
                      <a:r>
                        <a:rPr lang="en-US" sz="1200" b="0" i="0" u="none" strike="noStrike">
                          <a:solidFill>
                            <a:srgbClr val="000000"/>
                          </a:solidFill>
                          <a:latin typeface="+mn-lt"/>
                        </a:rPr>
                        <a:t>14</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424 Merchant Wholesalers, Nondurable Goods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1428</a:t>
                      </a:r>
                    </a:p>
                  </a:txBody>
                  <a:tcPr marL="7620" marR="7620" marT="7620" marB="0" anchor="b">
                    <a:lnL>
                      <a:noFill/>
                    </a:lnL>
                    <a:lnR>
                      <a:noFill/>
                    </a:lnR>
                    <a:lnT>
                      <a:noFill/>
                    </a:lnT>
                    <a:lnB>
                      <a:noFill/>
                    </a:lnB>
                  </a:tcPr>
                </a:tc>
              </a:tr>
              <a:tr h="206493">
                <a:tc>
                  <a:txBody>
                    <a:bodyPr/>
                    <a:lstStyle/>
                    <a:p>
                      <a:pPr algn="l" fontAlgn="b"/>
                      <a:r>
                        <a:rPr lang="en-US" sz="1200" b="0" i="0" u="none" strike="noStrike">
                          <a:solidFill>
                            <a:srgbClr val="000000"/>
                          </a:solidFill>
                          <a:latin typeface="+mn-lt"/>
                        </a:rPr>
                        <a:t>15</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484 Truck Transportation</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1402</a:t>
                      </a:r>
                    </a:p>
                  </a:txBody>
                  <a:tcPr marL="7620" marR="7620" marT="7620" marB="0" anchor="b">
                    <a:lnL>
                      <a:noFill/>
                    </a:lnL>
                    <a:lnR>
                      <a:noFill/>
                    </a:lnR>
                    <a:lnT>
                      <a:noFill/>
                    </a:lnT>
                    <a:lnB>
                      <a:noFill/>
                    </a:lnB>
                  </a:tcPr>
                </a:tc>
              </a:tr>
              <a:tr h="206493">
                <a:tc>
                  <a:txBody>
                    <a:bodyPr/>
                    <a:lstStyle/>
                    <a:p>
                      <a:pPr algn="l" fontAlgn="b"/>
                      <a:r>
                        <a:rPr lang="en-US" sz="1200" b="0" i="0" u="none" strike="noStrike">
                          <a:solidFill>
                            <a:srgbClr val="000000"/>
                          </a:solidFill>
                          <a:latin typeface="+mn-lt"/>
                        </a:rPr>
                        <a:t>16</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624 Social Assistance</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1350</a:t>
                      </a:r>
                    </a:p>
                  </a:txBody>
                  <a:tcPr marL="7620" marR="7620" marT="7620" marB="0" anchor="b">
                    <a:lnL>
                      <a:noFill/>
                    </a:lnL>
                    <a:lnR>
                      <a:noFill/>
                    </a:lnR>
                    <a:lnT>
                      <a:noFill/>
                    </a:lnT>
                    <a:lnB>
                      <a:noFill/>
                    </a:lnB>
                  </a:tcPr>
                </a:tc>
              </a:tr>
              <a:tr h="206493">
                <a:tc>
                  <a:txBody>
                    <a:bodyPr/>
                    <a:lstStyle/>
                    <a:p>
                      <a:pPr algn="l" fontAlgn="b"/>
                      <a:r>
                        <a:rPr lang="en-US" sz="1200" b="0" i="0" u="none" strike="noStrike" dirty="0">
                          <a:solidFill>
                            <a:srgbClr val="000000"/>
                          </a:solidFill>
                          <a:latin typeface="+mn-lt"/>
                        </a:rPr>
                        <a:t>17</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336 Transportation Equipment Manufacturing</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1228</a:t>
                      </a:r>
                    </a:p>
                  </a:txBody>
                  <a:tcPr marL="7620" marR="7620" marT="7620" marB="0" anchor="b">
                    <a:lnL>
                      <a:noFill/>
                    </a:lnL>
                    <a:lnR>
                      <a:noFill/>
                    </a:lnR>
                    <a:lnT>
                      <a:noFill/>
                    </a:lnT>
                    <a:lnB>
                      <a:noFill/>
                    </a:lnB>
                  </a:tcPr>
                </a:tc>
              </a:tr>
              <a:tr h="206493">
                <a:tc>
                  <a:txBody>
                    <a:bodyPr/>
                    <a:lstStyle/>
                    <a:p>
                      <a:pPr algn="l" fontAlgn="b"/>
                      <a:r>
                        <a:rPr lang="en-US" sz="1200" b="0" i="0" u="none" strike="noStrike" dirty="0">
                          <a:solidFill>
                            <a:srgbClr val="000000"/>
                          </a:solidFill>
                          <a:latin typeface="+mn-lt"/>
                        </a:rPr>
                        <a:t>18</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611 Educational Services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1152</a:t>
                      </a:r>
                    </a:p>
                  </a:txBody>
                  <a:tcPr marL="7620" marR="7620" marT="7620" marB="0" anchor="b">
                    <a:lnL>
                      <a:noFill/>
                    </a:lnL>
                    <a:lnR>
                      <a:noFill/>
                    </a:lnR>
                    <a:lnT>
                      <a:noFill/>
                    </a:lnT>
                    <a:lnB>
                      <a:noFill/>
                    </a:lnB>
                  </a:tcPr>
                </a:tc>
              </a:tr>
              <a:tr h="206493">
                <a:tc>
                  <a:txBody>
                    <a:bodyPr/>
                    <a:lstStyle/>
                    <a:p>
                      <a:pPr algn="l" fontAlgn="b"/>
                      <a:r>
                        <a:rPr lang="en-US" sz="1200" b="0" i="0" u="none" strike="noStrike" dirty="0">
                          <a:solidFill>
                            <a:srgbClr val="000000"/>
                          </a:solidFill>
                          <a:latin typeface="+mn-lt"/>
                        </a:rPr>
                        <a:t>19</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333 Machinery Manufacturing</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1115</a:t>
                      </a:r>
                    </a:p>
                  </a:txBody>
                  <a:tcPr marL="7620" marR="7620" marT="7620" marB="0" anchor="b">
                    <a:lnL>
                      <a:noFill/>
                    </a:lnL>
                    <a:lnR>
                      <a:noFill/>
                    </a:lnR>
                    <a:lnT>
                      <a:noFill/>
                    </a:lnT>
                    <a:lnB>
                      <a:noFill/>
                    </a:lnB>
                  </a:tcPr>
                </a:tc>
              </a:tr>
              <a:tr h="206493">
                <a:tc>
                  <a:txBody>
                    <a:bodyPr/>
                    <a:lstStyle/>
                    <a:p>
                      <a:pPr algn="l" fontAlgn="b"/>
                      <a:r>
                        <a:rPr lang="en-US" sz="1200" b="0" i="0" u="none" strike="noStrike" dirty="0">
                          <a:solidFill>
                            <a:srgbClr val="000000"/>
                          </a:solidFill>
                          <a:latin typeface="+mn-lt"/>
                        </a:rPr>
                        <a:t>20</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237 Heavy and Civil Engineering Construction</a:t>
                      </a:r>
                    </a:p>
                  </a:txBody>
                  <a:tcPr marL="7620" marR="7620" marT="7620" marB="0" anchor="b">
                    <a:lnL>
                      <a:noFill/>
                    </a:lnL>
                    <a:lnR>
                      <a:noFill/>
                    </a:lnR>
                    <a:lnT>
                      <a:noFill/>
                    </a:lnT>
                    <a:lnB>
                      <a:noFill/>
                    </a:lnB>
                  </a:tcPr>
                </a:tc>
                <a:tc>
                  <a:txBody>
                    <a:bodyPr/>
                    <a:lstStyle/>
                    <a:p>
                      <a:pPr algn="ctr" fontAlgn="b"/>
                      <a:r>
                        <a:rPr lang="en-US" sz="1200" b="0" i="0" u="none" strike="noStrike">
                          <a:solidFill>
                            <a:srgbClr val="000000"/>
                          </a:solidFill>
                          <a:latin typeface="+mn-lt"/>
                        </a:rPr>
                        <a:t>1058</a:t>
                      </a:r>
                    </a:p>
                  </a:txBody>
                  <a:tcPr marL="7620" marR="7620" marT="7620" marB="0" anchor="b">
                    <a:lnL>
                      <a:noFill/>
                    </a:lnL>
                    <a:lnR>
                      <a:noFill/>
                    </a:lnR>
                    <a:lnT>
                      <a:noFill/>
                    </a:lnT>
                    <a:lnB>
                      <a:noFill/>
                    </a:lnB>
                  </a:tcPr>
                </a:tc>
              </a:tr>
              <a:tr h="206493">
                <a:tc>
                  <a:txBody>
                    <a:bodyPr/>
                    <a:lstStyle/>
                    <a:p>
                      <a:pPr algn="l" fontAlgn="b"/>
                      <a:r>
                        <a:rPr lang="en-US" sz="1200" b="0" i="0" u="none" strike="noStrike" dirty="0">
                          <a:solidFill>
                            <a:srgbClr val="000000"/>
                          </a:solidFill>
                          <a:latin typeface="+mn-lt"/>
                        </a:rPr>
                        <a:t>21</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454 </a:t>
                      </a:r>
                      <a:r>
                        <a:rPr lang="en-US" sz="1200" b="0" i="0" u="none" strike="noStrike" dirty="0" err="1">
                          <a:solidFill>
                            <a:srgbClr val="000000"/>
                          </a:solidFill>
                          <a:latin typeface="+mn-lt"/>
                        </a:rPr>
                        <a:t>Nonstore</a:t>
                      </a:r>
                      <a:r>
                        <a:rPr lang="en-US" sz="1200" b="0" i="0" u="none" strike="noStrike" dirty="0">
                          <a:solidFill>
                            <a:srgbClr val="000000"/>
                          </a:solidFill>
                          <a:latin typeface="+mn-lt"/>
                        </a:rPr>
                        <a:t> Retailers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1057</a:t>
                      </a:r>
                    </a:p>
                  </a:txBody>
                  <a:tcPr marL="7620" marR="7620" marT="7620" marB="0" anchor="b">
                    <a:lnL>
                      <a:noFill/>
                    </a:lnL>
                    <a:lnR>
                      <a:noFill/>
                    </a:lnR>
                    <a:lnT>
                      <a:noFill/>
                    </a:lnT>
                    <a:lnB>
                      <a:noFill/>
                    </a:lnB>
                  </a:tcPr>
                </a:tc>
              </a:tr>
              <a:tr h="206493">
                <a:tc>
                  <a:txBody>
                    <a:bodyPr/>
                    <a:lstStyle/>
                    <a:p>
                      <a:pPr algn="l" fontAlgn="b"/>
                      <a:r>
                        <a:rPr lang="en-US" sz="1200" b="0" i="0" u="none" strike="noStrike" dirty="0">
                          <a:solidFill>
                            <a:srgbClr val="000000"/>
                          </a:solidFill>
                          <a:latin typeface="+mn-lt"/>
                        </a:rPr>
                        <a:t>22</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441 Motor Vehicle and Parts Dealers</a:t>
                      </a:r>
                    </a:p>
                  </a:txBody>
                  <a:tcPr marL="7620" marR="7620" marT="7620" marB="0" anchor="b">
                    <a:lnL>
                      <a:noFill/>
                    </a:lnL>
                    <a:lnR>
                      <a:noFill/>
                    </a:lnR>
                    <a:lnT>
                      <a:noFill/>
                    </a:lnT>
                    <a:lnB>
                      <a:noFill/>
                    </a:lnB>
                  </a:tcPr>
                </a:tc>
                <a:tc>
                  <a:txBody>
                    <a:bodyPr/>
                    <a:lstStyle/>
                    <a:p>
                      <a:pPr algn="ctr" fontAlgn="b"/>
                      <a:r>
                        <a:rPr lang="en-US" sz="1200" b="0" i="0" u="none" strike="noStrike">
                          <a:solidFill>
                            <a:srgbClr val="000000"/>
                          </a:solidFill>
                          <a:latin typeface="+mn-lt"/>
                        </a:rPr>
                        <a:t>1020</a:t>
                      </a:r>
                    </a:p>
                  </a:txBody>
                  <a:tcPr marL="7620" marR="7620" marT="7620" marB="0" anchor="b">
                    <a:lnL>
                      <a:noFill/>
                    </a:lnL>
                    <a:lnR>
                      <a:noFill/>
                    </a:lnR>
                    <a:lnT>
                      <a:noFill/>
                    </a:lnT>
                    <a:lnB>
                      <a:noFill/>
                    </a:lnB>
                  </a:tcPr>
                </a:tc>
              </a:tr>
              <a:tr h="206493">
                <a:tc>
                  <a:txBody>
                    <a:bodyPr/>
                    <a:lstStyle/>
                    <a:p>
                      <a:pPr algn="l" fontAlgn="b"/>
                      <a:r>
                        <a:rPr lang="en-US" sz="1200" b="0" i="0" u="none" strike="noStrike" dirty="0">
                          <a:solidFill>
                            <a:srgbClr val="000000"/>
                          </a:solidFill>
                          <a:latin typeface="+mn-lt"/>
                        </a:rPr>
                        <a:t>23</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444 Building Material and Garden Equipment and Supplies Dealers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987</a:t>
                      </a:r>
                    </a:p>
                  </a:txBody>
                  <a:tcPr marL="7620" marR="7620" marT="7620" marB="0" anchor="b">
                    <a:lnL>
                      <a:noFill/>
                    </a:lnL>
                    <a:lnR>
                      <a:noFill/>
                    </a:lnR>
                    <a:lnT>
                      <a:noFill/>
                    </a:lnT>
                    <a:lnB>
                      <a:noFill/>
                    </a:lnB>
                  </a:tcPr>
                </a:tc>
              </a:tr>
              <a:tr h="206493">
                <a:tc>
                  <a:txBody>
                    <a:bodyPr/>
                    <a:lstStyle/>
                    <a:p>
                      <a:pPr algn="l" fontAlgn="b"/>
                      <a:r>
                        <a:rPr lang="en-US" sz="1200" b="0" i="0" u="none" strike="noStrike" dirty="0">
                          <a:solidFill>
                            <a:srgbClr val="000000"/>
                          </a:solidFill>
                          <a:latin typeface="+mn-lt"/>
                        </a:rPr>
                        <a:t>24</a:t>
                      </a:r>
                    </a:p>
                  </a:txBody>
                  <a:tcPr marL="7620" marR="7620" marT="7620" marB="0" anchor="b">
                    <a:lnL>
                      <a:noFill/>
                    </a:lnL>
                    <a:lnR>
                      <a:noFill/>
                    </a:lnR>
                    <a:lnT>
                      <a:noFill/>
                    </a:lnT>
                    <a:lnB>
                      <a:noFill/>
                    </a:lnB>
                  </a:tcPr>
                </a:tc>
                <a:tc>
                  <a:txBody>
                    <a:bodyPr/>
                    <a:lstStyle/>
                    <a:p>
                      <a:pPr algn="l" fontAlgn="b"/>
                      <a:r>
                        <a:rPr lang="en-US" sz="1200" b="0" i="0" u="none" strike="noStrike" dirty="0">
                          <a:solidFill>
                            <a:srgbClr val="000000"/>
                          </a:solidFill>
                          <a:latin typeface="+mn-lt"/>
                        </a:rPr>
                        <a:t>551 Management of Companies and Enterprises</a:t>
                      </a:r>
                    </a:p>
                  </a:txBody>
                  <a:tcPr marL="7620" marR="7620" marT="7620" marB="0" anchor="b">
                    <a:lnL>
                      <a:noFill/>
                    </a:lnL>
                    <a:lnR>
                      <a:noFill/>
                    </a:lnR>
                    <a:lnT>
                      <a:noFill/>
                    </a:lnT>
                    <a:lnB>
                      <a:noFill/>
                    </a:lnB>
                  </a:tcPr>
                </a:tc>
                <a:tc>
                  <a:txBody>
                    <a:bodyPr/>
                    <a:lstStyle/>
                    <a:p>
                      <a:pPr algn="ctr" fontAlgn="b"/>
                      <a:r>
                        <a:rPr lang="en-US" sz="1200" b="0" i="0" u="none" strike="noStrike" dirty="0">
                          <a:solidFill>
                            <a:srgbClr val="000000"/>
                          </a:solidFill>
                          <a:latin typeface="+mn-lt"/>
                        </a:rPr>
                        <a:t>959</a:t>
                      </a:r>
                    </a:p>
                  </a:txBody>
                  <a:tcPr marL="7620" marR="7620" marT="7620" marB="0" anchor="b">
                    <a:lnL>
                      <a:noFill/>
                    </a:lnL>
                    <a:lnR>
                      <a:noFill/>
                    </a:lnR>
                    <a:lnT>
                      <a:noFill/>
                    </a:lnT>
                    <a:lnB>
                      <a:noFill/>
                    </a:lnB>
                  </a:tcPr>
                </a:tc>
              </a:tr>
              <a:tr h="114085">
                <a:tc>
                  <a:txBody>
                    <a:bodyPr/>
                    <a:lstStyle/>
                    <a:p>
                      <a:pPr algn="l" fontAlgn="b"/>
                      <a:r>
                        <a:rPr lang="en-US" sz="1200" b="0" i="0" u="none" strike="noStrike" dirty="0">
                          <a:solidFill>
                            <a:srgbClr val="000000"/>
                          </a:solidFill>
                          <a:latin typeface="+mn-lt"/>
                        </a:rPr>
                        <a:t>25</a:t>
                      </a:r>
                    </a:p>
                  </a:txBody>
                  <a:tcPr marL="7620" marR="7620" marT="7620" marB="0" anchor="b">
                    <a:lnL>
                      <a:noFill/>
                    </a:lnL>
                    <a:lnR>
                      <a:noFill/>
                    </a:lnR>
                    <a:lnT>
                      <a:noFill/>
                    </a:lnT>
                    <a:lnB>
                      <a:noFill/>
                    </a:lnB>
                    <a:solidFill>
                      <a:srgbClr val="D7E4BC"/>
                    </a:solidFill>
                  </a:tcPr>
                </a:tc>
                <a:tc>
                  <a:txBody>
                    <a:bodyPr/>
                    <a:lstStyle/>
                    <a:p>
                      <a:pPr algn="l" fontAlgn="b"/>
                      <a:r>
                        <a:rPr lang="en-US" sz="1200" b="0" i="0" u="none" strike="noStrike" dirty="0">
                          <a:solidFill>
                            <a:srgbClr val="000000"/>
                          </a:solidFill>
                          <a:latin typeface="+mn-lt"/>
                        </a:rPr>
                        <a:t>713 Amusement, Gambling, and Recreation Industries</a:t>
                      </a:r>
                    </a:p>
                  </a:txBody>
                  <a:tcPr marL="7620" marR="7620" marT="7620" marB="0" anchor="b">
                    <a:lnL>
                      <a:noFill/>
                    </a:lnL>
                    <a:lnR>
                      <a:noFill/>
                    </a:lnR>
                    <a:lnT>
                      <a:noFill/>
                    </a:lnT>
                    <a:lnB>
                      <a:noFill/>
                    </a:lnB>
                    <a:solidFill>
                      <a:srgbClr val="D7E4BC"/>
                    </a:solidFill>
                  </a:tcPr>
                </a:tc>
                <a:tc>
                  <a:txBody>
                    <a:bodyPr/>
                    <a:lstStyle/>
                    <a:p>
                      <a:pPr algn="ctr" fontAlgn="b"/>
                      <a:r>
                        <a:rPr lang="en-US" sz="1200" b="0" i="0" u="none" strike="noStrike" dirty="0">
                          <a:solidFill>
                            <a:srgbClr val="000000"/>
                          </a:solidFill>
                          <a:latin typeface="+mn-lt"/>
                        </a:rPr>
                        <a:t>926</a:t>
                      </a:r>
                    </a:p>
                  </a:txBody>
                  <a:tcPr marL="7620" marR="7620" marT="7620" marB="0" anchor="b">
                    <a:lnL>
                      <a:noFill/>
                    </a:lnL>
                    <a:lnR>
                      <a:noFill/>
                    </a:lnR>
                    <a:lnT>
                      <a:noFill/>
                    </a:lnT>
                    <a:lnB>
                      <a:noFill/>
                    </a:lnB>
                    <a:solidFill>
                      <a:srgbClr val="D7E4BC"/>
                    </a:solidFill>
                  </a:tcPr>
                </a:tc>
              </a:tr>
            </a:tbl>
          </a:graphicData>
        </a:graphic>
      </p:graphicFrame>
      <p:pic>
        <p:nvPicPr>
          <p:cNvPr id="10" name="~PP2218.WAV">
            <a:hlinkClick r:id="" action="ppaction://media"/>
          </p:cNvPr>
          <p:cNvPicPr>
            <a:picLocks noRot="1" noChangeAspect="1"/>
          </p:cNvPicPr>
          <p:nvPr>
            <a:wavAudioFile r:embed="rId1" name="~PP2218.WAV"/>
          </p:nvPr>
        </p:nvPicPr>
        <p:blipFill>
          <a:blip r:embed="rId4" cstate="print"/>
          <a:stretch>
            <a:fillRect/>
          </a:stretch>
        </p:blipFill>
        <p:spPr>
          <a:xfrm>
            <a:off x="8716963" y="6430963"/>
            <a:ext cx="304800" cy="304800"/>
          </a:xfrm>
          <a:prstGeom prst="rect">
            <a:avLst/>
          </a:prstGeom>
        </p:spPr>
      </p:pic>
    </p:spTree>
  </p:cSld>
  <p:clrMapOvr>
    <a:masterClrMapping/>
  </p:clrMapOvr>
  <p:transition advTm="121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Conditions/Trend Analysis</a:t>
            </a:r>
            <a:endParaRPr lang="en-US" dirty="0"/>
          </a:p>
        </p:txBody>
      </p:sp>
      <p:pic>
        <p:nvPicPr>
          <p:cNvPr id="52226" name="Picture 2"/>
          <p:cNvPicPr>
            <a:picLocks noGrp="1" noChangeAspect="1" noChangeArrowheads="1"/>
          </p:cNvPicPr>
          <p:nvPr>
            <p:ph sz="quarter" idx="1"/>
          </p:nvPr>
        </p:nvPicPr>
        <p:blipFill>
          <a:blip r:embed="rId5" cstate="print"/>
          <a:srcRect l="6992" t="46468" r="16970" b="24034"/>
          <a:stretch>
            <a:fillRect/>
          </a:stretch>
        </p:blipFill>
        <p:spPr bwMode="auto">
          <a:xfrm>
            <a:off x="10160" y="1600200"/>
            <a:ext cx="9133840" cy="2834640"/>
          </a:xfrm>
          <a:prstGeom prst="rect">
            <a:avLst/>
          </a:prstGeom>
          <a:noFill/>
          <a:ln w="9525">
            <a:noFill/>
            <a:miter lim="800000"/>
            <a:headEnd/>
            <a:tailEnd/>
          </a:ln>
        </p:spPr>
      </p:pic>
      <p:graphicFrame>
        <p:nvGraphicFramePr>
          <p:cNvPr id="10" name="Table 9"/>
          <p:cNvGraphicFramePr>
            <a:graphicFrameLocks noGrp="1"/>
          </p:cNvGraphicFramePr>
          <p:nvPr/>
        </p:nvGraphicFramePr>
        <p:xfrm>
          <a:off x="2667000" y="2743197"/>
          <a:ext cx="6324600" cy="3848103"/>
        </p:xfrm>
        <a:graphic>
          <a:graphicData uri="http://schemas.openxmlformats.org/drawingml/2006/table">
            <a:tbl>
              <a:tblPr>
                <a:tableStyleId>{69C7853C-536D-4A76-A0AE-DD22124D55A5}</a:tableStyleId>
              </a:tblPr>
              <a:tblGrid>
                <a:gridCol w="489104"/>
                <a:gridCol w="4722365"/>
                <a:gridCol w="1113131"/>
              </a:tblGrid>
              <a:tr h="592015">
                <a:tc>
                  <a:txBody>
                    <a:bodyPr/>
                    <a:lstStyle/>
                    <a:p>
                      <a:pPr algn="l" fontAlgn="b"/>
                      <a:r>
                        <a:rPr lang="en-US" sz="1400" u="none" strike="noStrike" dirty="0"/>
                        <a:t>Rank</a:t>
                      </a:r>
                      <a:endParaRPr lang="en-US" sz="1400" b="0" i="0" u="none" strike="noStrike" dirty="0">
                        <a:solidFill>
                          <a:srgbClr val="000000"/>
                        </a:solidFill>
                        <a:latin typeface="Calibri"/>
                      </a:endParaRPr>
                    </a:p>
                  </a:txBody>
                  <a:tcPr marL="9525" marR="9525" marT="9525" marB="0" anchor="b">
                    <a:solidFill>
                      <a:schemeClr val="accent3">
                        <a:lumMod val="40000"/>
                        <a:lumOff val="60000"/>
                      </a:schemeClr>
                    </a:solidFill>
                  </a:tcPr>
                </a:tc>
                <a:tc>
                  <a:txBody>
                    <a:bodyPr/>
                    <a:lstStyle/>
                    <a:p>
                      <a:pPr algn="l" fontAlgn="b"/>
                      <a:r>
                        <a:rPr lang="en-US" sz="1400" u="none" strike="noStrike" dirty="0"/>
                        <a:t>NAICS subsectors</a:t>
                      </a:r>
                      <a:endParaRPr lang="en-US" sz="1400" b="0" i="0" u="none" strike="noStrike" dirty="0">
                        <a:solidFill>
                          <a:srgbClr val="000000"/>
                        </a:solidFill>
                        <a:latin typeface="Calibri"/>
                      </a:endParaRPr>
                    </a:p>
                  </a:txBody>
                  <a:tcPr marL="9525" marR="9525" marT="9525" marB="0" anchor="b">
                    <a:solidFill>
                      <a:schemeClr val="accent3">
                        <a:lumMod val="40000"/>
                        <a:lumOff val="60000"/>
                      </a:schemeClr>
                    </a:solidFill>
                  </a:tcPr>
                </a:tc>
                <a:tc>
                  <a:txBody>
                    <a:bodyPr/>
                    <a:lstStyle/>
                    <a:p>
                      <a:pPr algn="r" fontAlgn="b"/>
                      <a:r>
                        <a:rPr lang="en-US" sz="1400" u="none" strike="noStrike"/>
                        <a:t> Growth in</a:t>
                      </a:r>
                      <a:br>
                        <a:rPr lang="en-US" sz="1400" u="none" strike="noStrike"/>
                      </a:br>
                      <a:r>
                        <a:rPr lang="en-US" sz="1400" u="none" strike="noStrike"/>
                        <a:t>Employment </a:t>
                      </a:r>
                      <a:endParaRPr lang="en-US" sz="1400" b="0" i="0" u="none" strike="noStrike">
                        <a:solidFill>
                          <a:srgbClr val="000000"/>
                        </a:solidFill>
                        <a:latin typeface="Calibri"/>
                      </a:endParaRPr>
                    </a:p>
                  </a:txBody>
                  <a:tcPr marL="9525" marR="9525" marT="9525" marB="0" anchor="b">
                    <a:solidFill>
                      <a:schemeClr val="accent3">
                        <a:lumMod val="40000"/>
                        <a:lumOff val="60000"/>
                      </a:schemeClr>
                    </a:solidFill>
                  </a:tcPr>
                </a:tc>
              </a:tr>
              <a:tr h="296008">
                <a:tc>
                  <a:txBody>
                    <a:bodyPr/>
                    <a:lstStyle/>
                    <a:p>
                      <a:pPr algn="ctr" fontAlgn="b"/>
                      <a:r>
                        <a:rPr lang="en-US" sz="1200" b="0" i="0" u="none" strike="noStrike" dirty="0">
                          <a:solidFill>
                            <a:srgbClr val="000000"/>
                          </a:solidFill>
                          <a:latin typeface="+mn-lt"/>
                        </a:rPr>
                        <a:t>10</a:t>
                      </a:r>
                    </a:p>
                  </a:txBody>
                  <a:tcPr marL="7620" marR="7620" marT="7620" marB="0" anchor="b">
                    <a:solidFill>
                      <a:schemeClr val="accent3">
                        <a:lumMod val="40000"/>
                        <a:lumOff val="60000"/>
                      </a:schemeClr>
                    </a:solidFill>
                  </a:tcPr>
                </a:tc>
                <a:tc>
                  <a:txBody>
                    <a:bodyPr/>
                    <a:lstStyle/>
                    <a:p>
                      <a:pPr algn="l" fontAlgn="b"/>
                      <a:r>
                        <a:rPr lang="en-US" sz="1200" b="0" i="0" u="none" strike="noStrike" dirty="0">
                          <a:solidFill>
                            <a:srgbClr val="000000"/>
                          </a:solidFill>
                          <a:latin typeface="+mn-lt"/>
                        </a:rPr>
                        <a:t>454 </a:t>
                      </a:r>
                      <a:r>
                        <a:rPr lang="en-US" sz="1200" b="0" i="0" u="none" strike="noStrike" dirty="0" err="1">
                          <a:solidFill>
                            <a:srgbClr val="000000"/>
                          </a:solidFill>
                          <a:latin typeface="+mn-lt"/>
                        </a:rPr>
                        <a:t>Nonstore</a:t>
                      </a:r>
                      <a:r>
                        <a:rPr lang="en-US" sz="1200" b="0" i="0" u="none" strike="noStrike" dirty="0">
                          <a:solidFill>
                            <a:srgbClr val="000000"/>
                          </a:solidFill>
                          <a:latin typeface="+mn-lt"/>
                        </a:rPr>
                        <a:t> Retailers</a:t>
                      </a:r>
                    </a:p>
                  </a:txBody>
                  <a:tcPr marL="7620" marR="7620" marT="7620" marB="0" anchor="b">
                    <a:solidFill>
                      <a:schemeClr val="accent3">
                        <a:lumMod val="40000"/>
                        <a:lumOff val="60000"/>
                      </a:schemeClr>
                    </a:solidFill>
                  </a:tcPr>
                </a:tc>
                <a:tc>
                  <a:txBody>
                    <a:bodyPr/>
                    <a:lstStyle/>
                    <a:p>
                      <a:pPr algn="r" fontAlgn="b"/>
                      <a:r>
                        <a:rPr lang="en-US" sz="1200" b="0" i="0" u="none" strike="noStrike">
                          <a:solidFill>
                            <a:srgbClr val="000000"/>
                          </a:solidFill>
                          <a:latin typeface="+mn-lt"/>
                        </a:rPr>
                        <a:t>7.0</a:t>
                      </a:r>
                    </a:p>
                  </a:txBody>
                  <a:tcPr marL="7620" marR="7620" marT="7620" marB="0" anchor="b">
                    <a:solidFill>
                      <a:schemeClr val="accent3">
                        <a:lumMod val="40000"/>
                        <a:lumOff val="60000"/>
                      </a:schemeClr>
                    </a:solidFill>
                  </a:tcPr>
                </a:tc>
              </a:tr>
              <a:tr h="296008">
                <a:tc>
                  <a:txBody>
                    <a:bodyPr/>
                    <a:lstStyle/>
                    <a:p>
                      <a:pPr algn="ctr" fontAlgn="b"/>
                      <a:r>
                        <a:rPr lang="en-US" sz="1200" b="0" i="0" u="none" strike="noStrike" dirty="0">
                          <a:solidFill>
                            <a:srgbClr val="000000"/>
                          </a:solidFill>
                          <a:latin typeface="+mn-lt"/>
                        </a:rPr>
                        <a:t>11</a:t>
                      </a:r>
                    </a:p>
                  </a:txBody>
                  <a:tcPr marL="7620" marR="7620" marT="7620" marB="0" anchor="b">
                    <a:solidFill>
                      <a:schemeClr val="accent3">
                        <a:lumMod val="40000"/>
                        <a:lumOff val="60000"/>
                      </a:schemeClr>
                    </a:solidFill>
                  </a:tcPr>
                </a:tc>
                <a:tc>
                  <a:txBody>
                    <a:bodyPr/>
                    <a:lstStyle/>
                    <a:p>
                      <a:pPr algn="l" fontAlgn="b"/>
                      <a:r>
                        <a:rPr lang="en-US" sz="1200" b="0" i="0" u="none" strike="noStrike" dirty="0">
                          <a:solidFill>
                            <a:srgbClr val="000000"/>
                          </a:solidFill>
                          <a:latin typeface="+mn-lt"/>
                        </a:rPr>
                        <a:t>811 Repair and Maintenance</a:t>
                      </a:r>
                    </a:p>
                  </a:txBody>
                  <a:tcPr marL="7620" marR="7620" marT="7620" marB="0" anchor="b">
                    <a:solidFill>
                      <a:schemeClr val="accent3">
                        <a:lumMod val="40000"/>
                        <a:lumOff val="60000"/>
                      </a:schemeClr>
                    </a:solidFill>
                  </a:tcPr>
                </a:tc>
                <a:tc>
                  <a:txBody>
                    <a:bodyPr/>
                    <a:lstStyle/>
                    <a:p>
                      <a:pPr algn="r" fontAlgn="b"/>
                      <a:r>
                        <a:rPr lang="en-US" sz="1200" b="0" i="0" u="none" strike="noStrike">
                          <a:solidFill>
                            <a:srgbClr val="000000"/>
                          </a:solidFill>
                          <a:latin typeface="+mn-lt"/>
                        </a:rPr>
                        <a:t>6.8</a:t>
                      </a:r>
                    </a:p>
                  </a:txBody>
                  <a:tcPr marL="7620" marR="7620" marT="7620" marB="0" anchor="b">
                    <a:solidFill>
                      <a:schemeClr val="accent3">
                        <a:lumMod val="40000"/>
                        <a:lumOff val="60000"/>
                      </a:schemeClr>
                    </a:solidFill>
                  </a:tcPr>
                </a:tc>
              </a:tr>
              <a:tr h="296008">
                <a:tc>
                  <a:txBody>
                    <a:bodyPr/>
                    <a:lstStyle/>
                    <a:p>
                      <a:pPr algn="ctr" fontAlgn="b"/>
                      <a:r>
                        <a:rPr lang="en-US" sz="1200" b="0" i="0" u="none" strike="noStrike" dirty="0">
                          <a:solidFill>
                            <a:srgbClr val="000000"/>
                          </a:solidFill>
                          <a:latin typeface="+mn-lt"/>
                        </a:rPr>
                        <a:t>12</a:t>
                      </a:r>
                    </a:p>
                  </a:txBody>
                  <a:tcPr marL="7620" marR="7620" marT="7620" marB="0" anchor="b">
                    <a:solidFill>
                      <a:schemeClr val="accent3">
                        <a:lumMod val="40000"/>
                        <a:lumOff val="60000"/>
                      </a:schemeClr>
                    </a:solidFill>
                  </a:tcPr>
                </a:tc>
                <a:tc>
                  <a:txBody>
                    <a:bodyPr/>
                    <a:lstStyle/>
                    <a:p>
                      <a:pPr algn="l" fontAlgn="b"/>
                      <a:r>
                        <a:rPr lang="en-US" sz="1200" b="0" i="0" u="none" strike="noStrike" dirty="0">
                          <a:solidFill>
                            <a:srgbClr val="000000"/>
                          </a:solidFill>
                          <a:latin typeface="+mn-lt"/>
                        </a:rPr>
                        <a:t>337 Furniture and Related Product Manufacturing</a:t>
                      </a:r>
                    </a:p>
                  </a:txBody>
                  <a:tcPr marL="7620" marR="7620" marT="7620" marB="0" anchor="b">
                    <a:solidFill>
                      <a:schemeClr val="accent3">
                        <a:lumMod val="40000"/>
                        <a:lumOff val="60000"/>
                      </a:schemeClr>
                    </a:solidFill>
                  </a:tcPr>
                </a:tc>
                <a:tc>
                  <a:txBody>
                    <a:bodyPr/>
                    <a:lstStyle/>
                    <a:p>
                      <a:pPr algn="r" fontAlgn="b"/>
                      <a:r>
                        <a:rPr lang="en-US" sz="1200" b="0" i="0" u="none" strike="noStrike">
                          <a:solidFill>
                            <a:srgbClr val="000000"/>
                          </a:solidFill>
                          <a:latin typeface="+mn-lt"/>
                        </a:rPr>
                        <a:t>5.9</a:t>
                      </a:r>
                    </a:p>
                  </a:txBody>
                  <a:tcPr marL="7620" marR="7620" marT="7620" marB="0" anchor="b">
                    <a:solidFill>
                      <a:schemeClr val="accent3">
                        <a:lumMod val="40000"/>
                        <a:lumOff val="60000"/>
                      </a:schemeClr>
                    </a:solidFill>
                  </a:tcPr>
                </a:tc>
              </a:tr>
              <a:tr h="296008">
                <a:tc>
                  <a:txBody>
                    <a:bodyPr/>
                    <a:lstStyle/>
                    <a:p>
                      <a:pPr algn="ctr" fontAlgn="b"/>
                      <a:r>
                        <a:rPr lang="en-US" sz="1200" b="0" i="0" u="none" strike="noStrike" dirty="0">
                          <a:solidFill>
                            <a:srgbClr val="000000"/>
                          </a:solidFill>
                          <a:latin typeface="+mn-lt"/>
                        </a:rPr>
                        <a:t>13</a:t>
                      </a:r>
                    </a:p>
                  </a:txBody>
                  <a:tcPr marL="7620" marR="7620" marT="7620" marB="0" anchor="b">
                    <a:solidFill>
                      <a:schemeClr val="accent3">
                        <a:lumMod val="40000"/>
                        <a:lumOff val="60000"/>
                      </a:schemeClr>
                    </a:solidFill>
                  </a:tcPr>
                </a:tc>
                <a:tc>
                  <a:txBody>
                    <a:bodyPr/>
                    <a:lstStyle/>
                    <a:p>
                      <a:pPr algn="l" fontAlgn="b"/>
                      <a:r>
                        <a:rPr lang="en-US" sz="1200" b="0" i="0" u="none" strike="noStrike" dirty="0">
                          <a:solidFill>
                            <a:srgbClr val="000000"/>
                          </a:solidFill>
                          <a:latin typeface="+mn-lt"/>
                        </a:rPr>
                        <a:t>621 Ambulatory Health Care Services</a:t>
                      </a:r>
                    </a:p>
                  </a:txBody>
                  <a:tcPr marL="7620" marR="7620" marT="7620" marB="0" anchor="b">
                    <a:solidFill>
                      <a:schemeClr val="accent3">
                        <a:lumMod val="40000"/>
                        <a:lumOff val="60000"/>
                      </a:schemeClr>
                    </a:solidFill>
                  </a:tcPr>
                </a:tc>
                <a:tc>
                  <a:txBody>
                    <a:bodyPr/>
                    <a:lstStyle/>
                    <a:p>
                      <a:pPr algn="r" fontAlgn="b"/>
                      <a:r>
                        <a:rPr lang="en-US" sz="1200" b="0" i="0" u="none" strike="noStrike">
                          <a:solidFill>
                            <a:srgbClr val="000000"/>
                          </a:solidFill>
                          <a:latin typeface="+mn-lt"/>
                        </a:rPr>
                        <a:t>5.6</a:t>
                      </a:r>
                    </a:p>
                  </a:txBody>
                  <a:tcPr marL="7620" marR="7620" marT="7620" marB="0" anchor="b">
                    <a:solidFill>
                      <a:schemeClr val="accent3">
                        <a:lumMod val="40000"/>
                        <a:lumOff val="60000"/>
                      </a:schemeClr>
                    </a:solidFill>
                  </a:tcPr>
                </a:tc>
              </a:tr>
              <a:tr h="296008">
                <a:tc>
                  <a:txBody>
                    <a:bodyPr/>
                    <a:lstStyle/>
                    <a:p>
                      <a:pPr algn="ctr" fontAlgn="b"/>
                      <a:r>
                        <a:rPr lang="en-US" sz="1200" b="0" i="0" u="none" strike="noStrike" dirty="0">
                          <a:solidFill>
                            <a:srgbClr val="000000"/>
                          </a:solidFill>
                          <a:latin typeface="+mn-lt"/>
                        </a:rPr>
                        <a:t>14</a:t>
                      </a:r>
                    </a:p>
                  </a:txBody>
                  <a:tcPr marL="7620" marR="7620" marT="7620" marB="0" anchor="b">
                    <a:solidFill>
                      <a:schemeClr val="accent3">
                        <a:lumMod val="40000"/>
                        <a:lumOff val="60000"/>
                      </a:schemeClr>
                    </a:solidFill>
                  </a:tcPr>
                </a:tc>
                <a:tc>
                  <a:txBody>
                    <a:bodyPr/>
                    <a:lstStyle/>
                    <a:p>
                      <a:pPr algn="l" fontAlgn="b"/>
                      <a:r>
                        <a:rPr lang="en-US" sz="1200" b="0" i="0" u="none" strike="noStrike" dirty="0">
                          <a:solidFill>
                            <a:srgbClr val="000000"/>
                          </a:solidFill>
                          <a:latin typeface="+mn-lt"/>
                        </a:rPr>
                        <a:t>541 Professional, Scientific, and Technical Services</a:t>
                      </a:r>
                    </a:p>
                  </a:txBody>
                  <a:tcPr marL="7620" marR="7620" marT="7620" marB="0" anchor="b">
                    <a:solidFill>
                      <a:schemeClr val="accent3">
                        <a:lumMod val="40000"/>
                        <a:lumOff val="60000"/>
                      </a:schemeClr>
                    </a:solidFill>
                  </a:tcPr>
                </a:tc>
                <a:tc>
                  <a:txBody>
                    <a:bodyPr/>
                    <a:lstStyle/>
                    <a:p>
                      <a:pPr algn="r" fontAlgn="b"/>
                      <a:r>
                        <a:rPr lang="en-US" sz="1200" b="0" i="0" u="none" strike="noStrike">
                          <a:solidFill>
                            <a:srgbClr val="000000"/>
                          </a:solidFill>
                          <a:latin typeface="+mn-lt"/>
                        </a:rPr>
                        <a:t>5.5</a:t>
                      </a:r>
                    </a:p>
                  </a:txBody>
                  <a:tcPr marL="7620" marR="7620" marT="7620" marB="0" anchor="b">
                    <a:solidFill>
                      <a:schemeClr val="accent3">
                        <a:lumMod val="40000"/>
                        <a:lumOff val="60000"/>
                      </a:schemeClr>
                    </a:solidFill>
                  </a:tcPr>
                </a:tc>
              </a:tr>
              <a:tr h="296008">
                <a:tc>
                  <a:txBody>
                    <a:bodyPr/>
                    <a:lstStyle/>
                    <a:p>
                      <a:pPr algn="ctr" fontAlgn="b"/>
                      <a:r>
                        <a:rPr lang="en-US" sz="1200" b="0" i="0" u="none" strike="noStrike" dirty="0">
                          <a:solidFill>
                            <a:srgbClr val="000000"/>
                          </a:solidFill>
                          <a:latin typeface="+mn-lt"/>
                        </a:rPr>
                        <a:t>15</a:t>
                      </a:r>
                    </a:p>
                  </a:txBody>
                  <a:tcPr marL="7620" marR="7620" marT="7620" marB="0" anchor="b">
                    <a:solidFill>
                      <a:schemeClr val="accent3">
                        <a:lumMod val="40000"/>
                        <a:lumOff val="60000"/>
                      </a:schemeClr>
                    </a:solidFill>
                  </a:tcPr>
                </a:tc>
                <a:tc>
                  <a:txBody>
                    <a:bodyPr/>
                    <a:lstStyle/>
                    <a:p>
                      <a:pPr algn="l" fontAlgn="b"/>
                      <a:r>
                        <a:rPr lang="en-US" sz="1200" b="0" i="0" u="none" strike="noStrike" dirty="0">
                          <a:solidFill>
                            <a:srgbClr val="000000"/>
                          </a:solidFill>
                          <a:latin typeface="+mn-lt"/>
                        </a:rPr>
                        <a:t>323 Printing and Related Support Activities</a:t>
                      </a:r>
                    </a:p>
                  </a:txBody>
                  <a:tcPr marL="7620" marR="7620" marT="7620" marB="0" anchor="b">
                    <a:solidFill>
                      <a:schemeClr val="accent3">
                        <a:lumMod val="40000"/>
                        <a:lumOff val="60000"/>
                      </a:schemeClr>
                    </a:solidFill>
                  </a:tcPr>
                </a:tc>
                <a:tc>
                  <a:txBody>
                    <a:bodyPr/>
                    <a:lstStyle/>
                    <a:p>
                      <a:pPr algn="r" fontAlgn="b"/>
                      <a:r>
                        <a:rPr lang="en-US" sz="1200" b="0" i="0" u="none" strike="noStrike">
                          <a:solidFill>
                            <a:srgbClr val="000000"/>
                          </a:solidFill>
                          <a:latin typeface="+mn-lt"/>
                        </a:rPr>
                        <a:t>5.4</a:t>
                      </a:r>
                    </a:p>
                  </a:txBody>
                  <a:tcPr marL="7620" marR="7620" marT="7620" marB="0" anchor="b">
                    <a:solidFill>
                      <a:schemeClr val="accent3">
                        <a:lumMod val="40000"/>
                        <a:lumOff val="60000"/>
                      </a:schemeClr>
                    </a:solidFill>
                  </a:tcPr>
                </a:tc>
              </a:tr>
              <a:tr h="296008">
                <a:tc>
                  <a:txBody>
                    <a:bodyPr/>
                    <a:lstStyle/>
                    <a:p>
                      <a:pPr algn="ctr" fontAlgn="b"/>
                      <a:r>
                        <a:rPr lang="en-US" sz="1200" b="0" i="0" u="none" strike="noStrike" dirty="0">
                          <a:solidFill>
                            <a:srgbClr val="000000"/>
                          </a:solidFill>
                          <a:latin typeface="+mn-lt"/>
                        </a:rPr>
                        <a:t>16</a:t>
                      </a:r>
                    </a:p>
                  </a:txBody>
                  <a:tcPr marL="7620" marR="7620" marT="7620" marB="0" anchor="b">
                    <a:solidFill>
                      <a:schemeClr val="accent3">
                        <a:lumMod val="40000"/>
                        <a:lumOff val="60000"/>
                      </a:schemeClr>
                    </a:solidFill>
                  </a:tcPr>
                </a:tc>
                <a:tc>
                  <a:txBody>
                    <a:bodyPr/>
                    <a:lstStyle/>
                    <a:p>
                      <a:pPr algn="l" fontAlgn="b"/>
                      <a:r>
                        <a:rPr lang="en-US" sz="1200" b="0" i="0" u="none" strike="noStrike" dirty="0">
                          <a:solidFill>
                            <a:srgbClr val="000000"/>
                          </a:solidFill>
                          <a:latin typeface="+mn-lt"/>
                        </a:rPr>
                        <a:t>322 Paper Manufacturing</a:t>
                      </a:r>
                    </a:p>
                  </a:txBody>
                  <a:tcPr marL="7620" marR="7620" marT="7620" marB="0" anchor="b">
                    <a:solidFill>
                      <a:schemeClr val="accent3">
                        <a:lumMod val="40000"/>
                        <a:lumOff val="60000"/>
                      </a:schemeClr>
                    </a:solidFill>
                  </a:tcPr>
                </a:tc>
                <a:tc>
                  <a:txBody>
                    <a:bodyPr/>
                    <a:lstStyle/>
                    <a:p>
                      <a:pPr algn="r" fontAlgn="b"/>
                      <a:r>
                        <a:rPr lang="en-US" sz="1200" b="0" i="0" u="none" strike="noStrike" dirty="0">
                          <a:solidFill>
                            <a:srgbClr val="000000"/>
                          </a:solidFill>
                          <a:latin typeface="+mn-lt"/>
                        </a:rPr>
                        <a:t>5.3</a:t>
                      </a:r>
                    </a:p>
                  </a:txBody>
                  <a:tcPr marL="7620" marR="7620" marT="7620" marB="0" anchor="b">
                    <a:solidFill>
                      <a:schemeClr val="accent3">
                        <a:lumMod val="40000"/>
                        <a:lumOff val="60000"/>
                      </a:schemeClr>
                    </a:solidFill>
                  </a:tcPr>
                </a:tc>
              </a:tr>
              <a:tr h="296008">
                <a:tc>
                  <a:txBody>
                    <a:bodyPr/>
                    <a:lstStyle/>
                    <a:p>
                      <a:pPr algn="ctr" fontAlgn="b"/>
                      <a:r>
                        <a:rPr lang="en-US" sz="1200" b="0" i="0" u="none" strike="noStrike" dirty="0">
                          <a:solidFill>
                            <a:srgbClr val="000000"/>
                          </a:solidFill>
                          <a:latin typeface="+mn-lt"/>
                        </a:rPr>
                        <a:t>17</a:t>
                      </a:r>
                    </a:p>
                  </a:txBody>
                  <a:tcPr marL="7620" marR="7620" marT="7620" marB="0" anchor="b">
                    <a:solidFill>
                      <a:schemeClr val="accent3">
                        <a:lumMod val="40000"/>
                        <a:lumOff val="60000"/>
                      </a:schemeClr>
                    </a:solidFill>
                  </a:tcPr>
                </a:tc>
                <a:tc>
                  <a:txBody>
                    <a:bodyPr/>
                    <a:lstStyle/>
                    <a:p>
                      <a:pPr algn="l" fontAlgn="b"/>
                      <a:r>
                        <a:rPr lang="en-US" sz="1200" b="0" i="0" u="none" strike="noStrike" dirty="0">
                          <a:solidFill>
                            <a:srgbClr val="000000"/>
                          </a:solidFill>
                          <a:latin typeface="+mn-lt"/>
                        </a:rPr>
                        <a:t>453 Miscellaneous Store Retailers</a:t>
                      </a:r>
                    </a:p>
                  </a:txBody>
                  <a:tcPr marL="7620" marR="7620" marT="7620" marB="0" anchor="b">
                    <a:solidFill>
                      <a:schemeClr val="accent3">
                        <a:lumMod val="40000"/>
                        <a:lumOff val="60000"/>
                      </a:schemeClr>
                    </a:solidFill>
                  </a:tcPr>
                </a:tc>
                <a:tc>
                  <a:txBody>
                    <a:bodyPr/>
                    <a:lstStyle/>
                    <a:p>
                      <a:pPr algn="r" fontAlgn="b"/>
                      <a:r>
                        <a:rPr lang="en-US" sz="1200" b="0" i="0" u="none" strike="noStrike" dirty="0">
                          <a:solidFill>
                            <a:srgbClr val="000000"/>
                          </a:solidFill>
                          <a:latin typeface="+mn-lt"/>
                        </a:rPr>
                        <a:t>5.0</a:t>
                      </a:r>
                    </a:p>
                  </a:txBody>
                  <a:tcPr marL="7620" marR="7620" marT="7620" marB="0" anchor="b">
                    <a:solidFill>
                      <a:schemeClr val="accent3">
                        <a:lumMod val="40000"/>
                        <a:lumOff val="60000"/>
                      </a:schemeClr>
                    </a:solidFill>
                  </a:tcPr>
                </a:tc>
              </a:tr>
              <a:tr h="296008">
                <a:tc>
                  <a:txBody>
                    <a:bodyPr/>
                    <a:lstStyle/>
                    <a:p>
                      <a:pPr algn="ctr" fontAlgn="b"/>
                      <a:r>
                        <a:rPr lang="en-US" sz="1200" b="0" i="0" u="none" strike="noStrike" dirty="0">
                          <a:solidFill>
                            <a:srgbClr val="000000"/>
                          </a:solidFill>
                          <a:latin typeface="+mn-lt"/>
                        </a:rPr>
                        <a:t>18</a:t>
                      </a:r>
                    </a:p>
                  </a:txBody>
                  <a:tcPr marL="7620" marR="7620" marT="7620" marB="0" anchor="b">
                    <a:solidFill>
                      <a:schemeClr val="accent3">
                        <a:lumMod val="40000"/>
                        <a:lumOff val="60000"/>
                      </a:schemeClr>
                    </a:solidFill>
                  </a:tcPr>
                </a:tc>
                <a:tc>
                  <a:txBody>
                    <a:bodyPr/>
                    <a:lstStyle/>
                    <a:p>
                      <a:pPr algn="l" fontAlgn="b"/>
                      <a:r>
                        <a:rPr lang="en-US" sz="1200" b="0" i="0" u="none" strike="noStrike" dirty="0">
                          <a:solidFill>
                            <a:srgbClr val="000000"/>
                          </a:solidFill>
                          <a:latin typeface="+mn-lt"/>
                        </a:rPr>
                        <a:t>326 Plastics and Rubber Products Manufacturing</a:t>
                      </a:r>
                    </a:p>
                  </a:txBody>
                  <a:tcPr marL="7620" marR="7620" marT="7620" marB="0" anchor="b">
                    <a:solidFill>
                      <a:schemeClr val="accent3">
                        <a:lumMod val="40000"/>
                        <a:lumOff val="60000"/>
                      </a:schemeClr>
                    </a:solidFill>
                  </a:tcPr>
                </a:tc>
                <a:tc>
                  <a:txBody>
                    <a:bodyPr/>
                    <a:lstStyle/>
                    <a:p>
                      <a:pPr algn="r" fontAlgn="b"/>
                      <a:r>
                        <a:rPr lang="en-US" sz="1200" b="0" i="0" u="none" strike="noStrike" dirty="0">
                          <a:solidFill>
                            <a:srgbClr val="000000"/>
                          </a:solidFill>
                          <a:latin typeface="+mn-lt"/>
                        </a:rPr>
                        <a:t>4.8</a:t>
                      </a:r>
                    </a:p>
                  </a:txBody>
                  <a:tcPr marL="7620" marR="7620" marT="7620" marB="0" anchor="b">
                    <a:solidFill>
                      <a:schemeClr val="accent3">
                        <a:lumMod val="40000"/>
                        <a:lumOff val="60000"/>
                      </a:schemeClr>
                    </a:solidFill>
                  </a:tcPr>
                </a:tc>
              </a:tr>
              <a:tr h="296008">
                <a:tc>
                  <a:txBody>
                    <a:bodyPr/>
                    <a:lstStyle/>
                    <a:p>
                      <a:pPr algn="ctr" fontAlgn="b"/>
                      <a:r>
                        <a:rPr lang="en-US" sz="1200" b="0" i="0" u="none" strike="noStrike" dirty="0">
                          <a:solidFill>
                            <a:srgbClr val="000000"/>
                          </a:solidFill>
                          <a:latin typeface="+mn-lt"/>
                        </a:rPr>
                        <a:t>19</a:t>
                      </a:r>
                    </a:p>
                  </a:txBody>
                  <a:tcPr marL="7620" marR="7620" marT="7620" marB="0" anchor="b">
                    <a:solidFill>
                      <a:schemeClr val="accent3">
                        <a:lumMod val="40000"/>
                        <a:lumOff val="60000"/>
                      </a:schemeClr>
                    </a:solidFill>
                  </a:tcPr>
                </a:tc>
                <a:tc>
                  <a:txBody>
                    <a:bodyPr/>
                    <a:lstStyle/>
                    <a:p>
                      <a:pPr algn="l" fontAlgn="b"/>
                      <a:r>
                        <a:rPr lang="en-US" sz="1200" b="0" i="0" u="none" strike="noStrike" dirty="0">
                          <a:solidFill>
                            <a:srgbClr val="000000"/>
                          </a:solidFill>
                          <a:latin typeface="+mn-lt"/>
                        </a:rPr>
                        <a:t>312 Beverage and Tobacco Product Manufacturing</a:t>
                      </a:r>
                    </a:p>
                  </a:txBody>
                  <a:tcPr marL="7620" marR="7620" marT="7620" marB="0" anchor="b">
                    <a:solidFill>
                      <a:schemeClr val="accent3">
                        <a:lumMod val="40000"/>
                        <a:lumOff val="60000"/>
                      </a:schemeClr>
                    </a:solidFill>
                  </a:tcPr>
                </a:tc>
                <a:tc>
                  <a:txBody>
                    <a:bodyPr/>
                    <a:lstStyle/>
                    <a:p>
                      <a:pPr algn="r" fontAlgn="b"/>
                      <a:r>
                        <a:rPr lang="en-US" sz="1200" b="0" i="0" u="none" strike="noStrike" dirty="0">
                          <a:solidFill>
                            <a:srgbClr val="000000"/>
                          </a:solidFill>
                          <a:latin typeface="+mn-lt"/>
                        </a:rPr>
                        <a:t>4.3</a:t>
                      </a:r>
                    </a:p>
                  </a:txBody>
                  <a:tcPr marL="7620" marR="7620" marT="7620" marB="0" anchor="b">
                    <a:solidFill>
                      <a:schemeClr val="accent3">
                        <a:lumMod val="40000"/>
                        <a:lumOff val="60000"/>
                      </a:schemeClr>
                    </a:solidFill>
                  </a:tcPr>
                </a:tc>
              </a:tr>
              <a:tr h="296008">
                <a:tc>
                  <a:txBody>
                    <a:bodyPr/>
                    <a:lstStyle/>
                    <a:p>
                      <a:pPr algn="ctr" fontAlgn="b"/>
                      <a:r>
                        <a:rPr lang="en-US" sz="1200" b="0" i="0" u="none" strike="noStrike" dirty="0">
                          <a:solidFill>
                            <a:srgbClr val="000000"/>
                          </a:solidFill>
                          <a:latin typeface="+mn-lt"/>
                        </a:rPr>
                        <a:t>20</a:t>
                      </a:r>
                    </a:p>
                  </a:txBody>
                  <a:tcPr marL="7620" marR="7620" marT="7620" marB="0" anchor="b">
                    <a:solidFill>
                      <a:schemeClr val="accent3">
                        <a:lumMod val="40000"/>
                        <a:lumOff val="60000"/>
                      </a:schemeClr>
                    </a:solidFill>
                  </a:tcPr>
                </a:tc>
                <a:tc>
                  <a:txBody>
                    <a:bodyPr/>
                    <a:lstStyle/>
                    <a:p>
                      <a:pPr algn="l" fontAlgn="b"/>
                      <a:r>
                        <a:rPr lang="en-US" sz="1200" b="0" i="0" u="none" strike="noStrike">
                          <a:solidFill>
                            <a:srgbClr val="000000"/>
                          </a:solidFill>
                          <a:latin typeface="+mn-lt"/>
                        </a:rPr>
                        <a:t>561 Administrative and Support Services</a:t>
                      </a:r>
                    </a:p>
                  </a:txBody>
                  <a:tcPr marL="7620" marR="7620" marT="7620" marB="0" anchor="b">
                    <a:solidFill>
                      <a:schemeClr val="accent3">
                        <a:lumMod val="40000"/>
                        <a:lumOff val="60000"/>
                      </a:schemeClr>
                    </a:solidFill>
                  </a:tcPr>
                </a:tc>
                <a:tc>
                  <a:txBody>
                    <a:bodyPr/>
                    <a:lstStyle/>
                    <a:p>
                      <a:pPr algn="r" fontAlgn="b"/>
                      <a:r>
                        <a:rPr lang="en-US" sz="1200" b="0" i="0" u="none" strike="noStrike" dirty="0">
                          <a:solidFill>
                            <a:srgbClr val="000000"/>
                          </a:solidFill>
                          <a:latin typeface="+mn-lt"/>
                        </a:rPr>
                        <a:t>3.8</a:t>
                      </a:r>
                    </a:p>
                  </a:txBody>
                  <a:tcPr marL="7620" marR="7620" marT="7620" marB="0" anchor="b">
                    <a:solidFill>
                      <a:schemeClr val="accent3">
                        <a:lumMod val="40000"/>
                        <a:lumOff val="60000"/>
                      </a:schemeClr>
                    </a:solidFill>
                  </a:tcPr>
                </a:tc>
              </a:tr>
            </a:tbl>
          </a:graphicData>
        </a:graphic>
      </p:graphicFrame>
      <p:cxnSp>
        <p:nvCxnSpPr>
          <p:cNvPr id="9" name="Straight Arrow Connector 8"/>
          <p:cNvCxnSpPr/>
          <p:nvPr/>
        </p:nvCxnSpPr>
        <p:spPr>
          <a:xfrm>
            <a:off x="303726" y="2222679"/>
            <a:ext cx="762000"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8" name="~PP1267.WAV">
            <a:hlinkClick r:id="" action="ppaction://media"/>
          </p:cNvPr>
          <p:cNvPicPr>
            <a:picLocks noRot="1" noChangeAspect="1"/>
          </p:cNvPicPr>
          <p:nvPr>
            <a:wavAudioFile r:embed="rId2" name="~PP1267.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294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258763"/>
            <a:ext cx="8286750" cy="893762"/>
          </a:xfrm>
        </p:spPr>
        <p:txBody>
          <a:bodyPr/>
          <a:lstStyle/>
          <a:p>
            <a:r>
              <a:rPr lang="en-US" dirty="0" smtClean="0"/>
              <a:t>Trend Analysis – Industry</a:t>
            </a:r>
          </a:p>
        </p:txBody>
      </p:sp>
      <p:sp>
        <p:nvSpPr>
          <p:cNvPr id="25603" name="Text Placeholder 2"/>
          <p:cNvSpPr>
            <a:spLocks noGrp="1"/>
          </p:cNvSpPr>
          <p:nvPr>
            <p:ph type="body" sz="half" idx="1"/>
          </p:nvPr>
        </p:nvSpPr>
        <p:spPr>
          <a:xfrm>
            <a:off x="498475" y="2971800"/>
            <a:ext cx="7772400" cy="2840038"/>
          </a:xfrm>
        </p:spPr>
        <p:txBody>
          <a:bodyPr/>
          <a:lstStyle/>
          <a:p>
            <a:r>
              <a:rPr lang="en-US" sz="2400" dirty="0" smtClean="0"/>
              <a:t>Location Quotient</a:t>
            </a:r>
          </a:p>
          <a:p>
            <a:pPr marL="625475" lvl="1" indent="-258763"/>
            <a:r>
              <a:rPr lang="en-US" sz="2400" dirty="0" smtClean="0"/>
              <a:t>An area’s distribution or concentration of employment by industry</a:t>
            </a:r>
          </a:p>
        </p:txBody>
      </p:sp>
      <p:grpSp>
        <p:nvGrpSpPr>
          <p:cNvPr id="2" name="Group 21"/>
          <p:cNvGrpSpPr>
            <a:grpSpLocks/>
          </p:cNvGrpSpPr>
          <p:nvPr/>
        </p:nvGrpSpPr>
        <p:grpSpPr bwMode="auto">
          <a:xfrm>
            <a:off x="1110807" y="1663747"/>
            <a:ext cx="6888163" cy="1073150"/>
            <a:chOff x="-120764" y="3212773"/>
            <a:chExt cx="6961510" cy="1112251"/>
          </a:xfrm>
        </p:grpSpPr>
        <p:grpSp>
          <p:nvGrpSpPr>
            <p:cNvPr id="3" name="Group 13"/>
            <p:cNvGrpSpPr>
              <a:grpSpLocks/>
            </p:cNvGrpSpPr>
            <p:nvPr/>
          </p:nvGrpSpPr>
          <p:grpSpPr bwMode="auto">
            <a:xfrm>
              <a:off x="883920" y="3215640"/>
              <a:ext cx="2697480" cy="1109384"/>
              <a:chOff x="883920" y="3215640"/>
              <a:chExt cx="2697480" cy="1109384"/>
            </a:xfrm>
          </p:grpSpPr>
          <p:sp>
            <p:nvSpPr>
              <p:cNvPr id="5" name="TextBox 4"/>
              <p:cNvSpPr txBox="1"/>
              <p:nvPr/>
            </p:nvSpPr>
            <p:spPr>
              <a:xfrm>
                <a:off x="883593" y="3216064"/>
                <a:ext cx="2698608" cy="605486"/>
              </a:xfrm>
              <a:prstGeom prst="rect">
                <a:avLst/>
              </a:prstGeom>
              <a:noFill/>
            </p:spPr>
            <p:txBody>
              <a:bodyPr>
                <a:spAutoFit/>
              </a:bodyPr>
              <a:lstStyle/>
              <a:p>
                <a:pPr>
                  <a:defRPr/>
                </a:pPr>
                <a:r>
                  <a:rPr lang="en-US" sz="3200" dirty="0">
                    <a:solidFill>
                      <a:schemeClr val="accent4">
                        <a:lumMod val="75000"/>
                      </a:schemeClr>
                    </a:solidFill>
                  </a:rPr>
                  <a:t>Employment</a:t>
                </a:r>
                <a:r>
                  <a:rPr lang="en-US" sz="3200" baseline="-25000" dirty="0">
                    <a:solidFill>
                      <a:schemeClr val="accent4">
                        <a:lumMod val="75000"/>
                      </a:schemeClr>
                    </a:solidFill>
                  </a:rPr>
                  <a:t>i,r</a:t>
                </a:r>
              </a:p>
            </p:txBody>
          </p:sp>
          <p:sp>
            <p:nvSpPr>
              <p:cNvPr id="6" name="TextBox 5"/>
              <p:cNvSpPr txBox="1"/>
              <p:nvPr/>
            </p:nvSpPr>
            <p:spPr>
              <a:xfrm>
                <a:off x="883593" y="3719538"/>
                <a:ext cx="2698608" cy="605486"/>
              </a:xfrm>
              <a:prstGeom prst="rect">
                <a:avLst/>
              </a:prstGeom>
              <a:noFill/>
            </p:spPr>
            <p:txBody>
              <a:bodyPr>
                <a:spAutoFit/>
              </a:bodyPr>
              <a:lstStyle/>
              <a:p>
                <a:pPr>
                  <a:defRPr/>
                </a:pPr>
                <a:r>
                  <a:rPr lang="en-US" sz="3200" dirty="0">
                    <a:solidFill>
                      <a:schemeClr val="accent4">
                        <a:lumMod val="75000"/>
                      </a:schemeClr>
                    </a:solidFill>
                  </a:rPr>
                  <a:t>Employment</a:t>
                </a:r>
                <a:r>
                  <a:rPr lang="en-US" sz="3200" baseline="-25000" dirty="0">
                    <a:solidFill>
                      <a:schemeClr val="accent4">
                        <a:lumMod val="75000"/>
                      </a:schemeClr>
                    </a:solidFill>
                  </a:rPr>
                  <a:t>r</a:t>
                </a:r>
              </a:p>
            </p:txBody>
          </p:sp>
          <p:cxnSp>
            <p:nvCxnSpPr>
              <p:cNvPr id="8" name="Straight Connector 7"/>
              <p:cNvCxnSpPr/>
              <p:nvPr/>
            </p:nvCxnSpPr>
            <p:spPr>
              <a:xfrm>
                <a:off x="899637" y="3805096"/>
                <a:ext cx="26665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14"/>
            <p:cNvGrpSpPr>
              <a:grpSpLocks/>
            </p:cNvGrpSpPr>
            <p:nvPr/>
          </p:nvGrpSpPr>
          <p:grpSpPr bwMode="auto">
            <a:xfrm>
              <a:off x="3969159" y="3212773"/>
              <a:ext cx="2871587" cy="1109386"/>
              <a:chOff x="883920" y="3215641"/>
              <a:chExt cx="2697480" cy="1109386"/>
            </a:xfrm>
          </p:grpSpPr>
          <p:sp>
            <p:nvSpPr>
              <p:cNvPr id="16" name="TextBox 15"/>
              <p:cNvSpPr txBox="1"/>
              <p:nvPr/>
            </p:nvSpPr>
            <p:spPr>
              <a:xfrm>
                <a:off x="883642" y="3215641"/>
                <a:ext cx="2697758" cy="605486"/>
              </a:xfrm>
              <a:prstGeom prst="rect">
                <a:avLst/>
              </a:prstGeom>
              <a:noFill/>
            </p:spPr>
            <p:txBody>
              <a:bodyPr>
                <a:spAutoFit/>
              </a:bodyPr>
              <a:lstStyle/>
              <a:p>
                <a:pPr>
                  <a:defRPr/>
                </a:pPr>
                <a:r>
                  <a:rPr lang="en-US" sz="3200" dirty="0">
                    <a:solidFill>
                      <a:schemeClr val="accent4">
                        <a:lumMod val="75000"/>
                      </a:schemeClr>
                    </a:solidFill>
                  </a:rPr>
                  <a:t>Employment</a:t>
                </a:r>
                <a:r>
                  <a:rPr lang="en-US" sz="3200" baseline="-25000" dirty="0">
                    <a:solidFill>
                      <a:schemeClr val="accent4">
                        <a:lumMod val="75000"/>
                      </a:schemeClr>
                    </a:solidFill>
                  </a:rPr>
                  <a:t>i,n</a:t>
                </a:r>
              </a:p>
            </p:txBody>
          </p:sp>
          <p:sp>
            <p:nvSpPr>
              <p:cNvPr id="17" name="TextBox 16"/>
              <p:cNvSpPr txBox="1"/>
              <p:nvPr/>
            </p:nvSpPr>
            <p:spPr>
              <a:xfrm>
                <a:off x="883642" y="3719115"/>
                <a:ext cx="2697758" cy="605486"/>
              </a:xfrm>
              <a:prstGeom prst="rect">
                <a:avLst/>
              </a:prstGeom>
              <a:noFill/>
            </p:spPr>
            <p:txBody>
              <a:bodyPr>
                <a:spAutoFit/>
              </a:bodyPr>
              <a:lstStyle/>
              <a:p>
                <a:pPr>
                  <a:defRPr/>
                </a:pPr>
                <a:r>
                  <a:rPr lang="en-US" sz="3200" dirty="0">
                    <a:solidFill>
                      <a:schemeClr val="accent4">
                        <a:lumMod val="75000"/>
                      </a:schemeClr>
                    </a:solidFill>
                  </a:rPr>
                  <a:t>Employment</a:t>
                </a:r>
                <a:r>
                  <a:rPr lang="en-US" sz="3200" baseline="-25000" dirty="0">
                    <a:solidFill>
                      <a:schemeClr val="accent4">
                        <a:lumMod val="75000"/>
                      </a:schemeClr>
                    </a:solidFill>
                  </a:rPr>
                  <a:t>n</a:t>
                </a:r>
              </a:p>
            </p:txBody>
          </p:sp>
          <p:cxnSp>
            <p:nvCxnSpPr>
              <p:cNvPr id="18" name="Straight Connector 17"/>
              <p:cNvCxnSpPr/>
              <p:nvPr/>
            </p:nvCxnSpPr>
            <p:spPr>
              <a:xfrm>
                <a:off x="898713" y="3804673"/>
                <a:ext cx="2667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3614289" y="3425023"/>
              <a:ext cx="344947" cy="797990"/>
            </a:xfrm>
            <a:prstGeom prst="rect">
              <a:avLst/>
            </a:prstGeom>
            <a:noFill/>
          </p:spPr>
          <p:txBody>
            <a:bodyPr wrap="none">
              <a:spAutoFit/>
            </a:bodyPr>
            <a:lstStyle/>
            <a:p>
              <a:pPr>
                <a:defRPr/>
              </a:pPr>
              <a:r>
                <a:rPr lang="en-US" sz="4400" dirty="0">
                  <a:solidFill>
                    <a:schemeClr val="accent4">
                      <a:lumMod val="75000"/>
                    </a:schemeClr>
                  </a:solidFill>
                </a:rPr>
                <a:t>/</a:t>
              </a:r>
            </a:p>
          </p:txBody>
        </p:sp>
        <p:sp>
          <p:nvSpPr>
            <p:cNvPr id="20" name="TextBox 19"/>
            <p:cNvSpPr txBox="1"/>
            <p:nvPr/>
          </p:nvSpPr>
          <p:spPr>
            <a:xfrm>
              <a:off x="480888" y="3421732"/>
              <a:ext cx="519827" cy="797990"/>
            </a:xfrm>
            <a:prstGeom prst="rect">
              <a:avLst/>
            </a:prstGeom>
            <a:noFill/>
          </p:spPr>
          <p:txBody>
            <a:bodyPr wrap="none">
              <a:spAutoFit/>
            </a:bodyPr>
            <a:lstStyle/>
            <a:p>
              <a:pPr>
                <a:defRPr/>
              </a:pPr>
              <a:r>
                <a:rPr lang="en-US" sz="4400" dirty="0">
                  <a:solidFill>
                    <a:schemeClr val="accent4">
                      <a:lumMod val="75000"/>
                    </a:schemeClr>
                  </a:solidFill>
                </a:rPr>
                <a:t>=</a:t>
              </a:r>
            </a:p>
          </p:txBody>
        </p:sp>
        <p:sp>
          <p:nvSpPr>
            <p:cNvPr id="21" name="TextBox 20"/>
            <p:cNvSpPr txBox="1"/>
            <p:nvPr/>
          </p:nvSpPr>
          <p:spPr>
            <a:xfrm>
              <a:off x="-120764" y="3522097"/>
              <a:ext cx="739631" cy="607132"/>
            </a:xfrm>
            <a:prstGeom prst="rect">
              <a:avLst/>
            </a:prstGeom>
            <a:noFill/>
          </p:spPr>
          <p:txBody>
            <a:bodyPr wrap="none">
              <a:spAutoFit/>
            </a:bodyPr>
            <a:lstStyle/>
            <a:p>
              <a:pPr>
                <a:defRPr/>
              </a:pPr>
              <a:r>
                <a:rPr lang="en-US" sz="3200" dirty="0">
                  <a:solidFill>
                    <a:schemeClr val="accent4">
                      <a:lumMod val="75000"/>
                    </a:schemeClr>
                  </a:solidFill>
                </a:rPr>
                <a:t>LQ</a:t>
              </a:r>
            </a:p>
          </p:txBody>
        </p:sp>
      </p:grpSp>
      <p:graphicFrame>
        <p:nvGraphicFramePr>
          <p:cNvPr id="22" name="Table 21"/>
          <p:cNvGraphicFramePr>
            <a:graphicFrameLocks noGrp="1"/>
          </p:cNvGraphicFramePr>
          <p:nvPr/>
        </p:nvGraphicFramePr>
        <p:xfrm>
          <a:off x="1947863" y="4394200"/>
          <a:ext cx="5212080" cy="1778000"/>
        </p:xfrm>
        <a:graphic>
          <a:graphicData uri="http://schemas.openxmlformats.org/drawingml/2006/table">
            <a:tbl>
              <a:tblPr firstRow="1" bandRow="1">
                <a:tableStyleId>{5C22544A-7EE6-4342-B048-85BDC9FD1C3A}</a:tableStyleId>
              </a:tblPr>
              <a:tblGrid>
                <a:gridCol w="822960"/>
                <a:gridCol w="2194560"/>
                <a:gridCol w="2194560"/>
              </a:tblGrid>
              <a:tr h="370840">
                <a:tc gridSpan="3">
                  <a:txBody>
                    <a:bodyPr/>
                    <a:lstStyle/>
                    <a:p>
                      <a:pPr algn="ctr"/>
                      <a:r>
                        <a:rPr lang="en-US" b="1" dirty="0" smtClean="0">
                          <a:solidFill>
                            <a:schemeClr val="tx2"/>
                          </a:solidFill>
                        </a:rPr>
                        <a:t>What Does the Location Quotient (LQ)</a:t>
                      </a:r>
                      <a:r>
                        <a:rPr lang="en-US" b="1" baseline="0" dirty="0" smtClean="0">
                          <a:solidFill>
                            <a:schemeClr val="tx2"/>
                          </a:solidFill>
                        </a:rPr>
                        <a:t> Mean?</a:t>
                      </a:r>
                      <a:endParaRPr lang="en-US" b="1"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tc>
                <a:tc hMerge="1">
                  <a:txBody>
                    <a:bodyPr/>
                    <a:lstStyle/>
                    <a:p>
                      <a:endParaRPr lang="en-US" dirty="0"/>
                    </a:p>
                  </a:txBody>
                  <a:tcPr/>
                </a:tc>
              </a:tr>
              <a:tr h="370840">
                <a:tc>
                  <a:txBody>
                    <a:bodyPr/>
                    <a:lstStyle/>
                    <a:p>
                      <a:pPr algn="r"/>
                      <a:endParaRPr lang="en-US" sz="1400" b="1" dirty="0"/>
                    </a:p>
                  </a:txBody>
                  <a:tcPr>
                    <a:lnL w="12700" cap="flat" cmpd="sng" algn="ctr">
                      <a:solidFill>
                        <a:schemeClr val="tx1"/>
                      </a:solidFill>
                      <a:prstDash val="solid"/>
                      <a:round/>
                      <a:headEnd type="none" w="med" len="med"/>
                      <a:tailEnd type="none" w="med" len="med"/>
                    </a:lnL>
                  </a:tcPr>
                </a:tc>
                <a:tc>
                  <a:txBody>
                    <a:bodyPr/>
                    <a:lstStyle/>
                    <a:p>
                      <a:r>
                        <a:rPr lang="en-US" sz="1400" b="1" dirty="0" smtClean="0"/>
                        <a:t>Low Employment Growth</a:t>
                      </a:r>
                      <a:endParaRPr lang="en-US" sz="1400" b="1" dirty="0"/>
                    </a:p>
                  </a:txBody>
                  <a:tcPr/>
                </a:tc>
                <a:tc>
                  <a:txBody>
                    <a:bodyPr/>
                    <a:lstStyle/>
                    <a:p>
                      <a:r>
                        <a:rPr lang="en-US" sz="1400" b="1" dirty="0" smtClean="0"/>
                        <a:t>High Employment Growth</a:t>
                      </a:r>
                      <a:endParaRPr lang="en-US" sz="1400" b="1" dirty="0"/>
                    </a:p>
                  </a:txBody>
                  <a:tcPr>
                    <a:lnR w="12700" cap="flat" cmpd="sng" algn="ctr">
                      <a:solidFill>
                        <a:schemeClr val="tx1"/>
                      </a:solidFill>
                      <a:prstDash val="solid"/>
                      <a:round/>
                      <a:headEnd type="none" w="med" len="med"/>
                      <a:tailEnd type="none" w="med" len="med"/>
                    </a:lnR>
                  </a:tcPr>
                </a:tc>
              </a:tr>
              <a:tr h="370840">
                <a:tc>
                  <a:txBody>
                    <a:bodyPr/>
                    <a:lstStyle/>
                    <a:p>
                      <a:pPr algn="r"/>
                      <a:r>
                        <a:rPr lang="en-US" sz="1400" b="1" dirty="0" smtClean="0"/>
                        <a:t>High LQ</a:t>
                      </a:r>
                      <a:endParaRPr lang="en-US" sz="1400" b="1" dirty="0"/>
                    </a:p>
                  </a:txBody>
                  <a:tcPr>
                    <a:lnL w="12700" cap="flat" cmpd="sng" algn="ctr">
                      <a:solidFill>
                        <a:schemeClr val="tx1"/>
                      </a:solidFill>
                      <a:prstDash val="solid"/>
                      <a:round/>
                      <a:headEnd type="none" w="med" len="med"/>
                      <a:tailEnd type="none" w="med" len="med"/>
                    </a:lnL>
                  </a:tcPr>
                </a:tc>
                <a:tc>
                  <a:txBody>
                    <a:bodyPr/>
                    <a:lstStyle/>
                    <a:p>
                      <a:r>
                        <a:rPr lang="en-US" sz="1400" dirty="0" smtClean="0"/>
                        <a:t>Important industries that may require attention</a:t>
                      </a:r>
                      <a:endParaRPr lang="en-US" sz="1400" dirty="0"/>
                    </a:p>
                  </a:txBody>
                  <a:tcPr/>
                </a:tc>
                <a:tc>
                  <a:txBody>
                    <a:bodyPr/>
                    <a:lstStyle/>
                    <a:p>
                      <a:r>
                        <a:rPr lang="en-US" sz="1400" dirty="0" smtClean="0"/>
                        <a:t>Important growth industries</a:t>
                      </a:r>
                      <a:endParaRPr lang="en-US" sz="1400" dirty="0"/>
                    </a:p>
                  </a:txBody>
                  <a:tcPr>
                    <a:lnR w="12700" cap="flat" cmpd="sng" algn="ctr">
                      <a:solidFill>
                        <a:schemeClr val="tx1"/>
                      </a:solidFill>
                      <a:prstDash val="solid"/>
                      <a:round/>
                      <a:headEnd type="none" w="med" len="med"/>
                      <a:tailEnd type="none" w="med" len="med"/>
                    </a:lnR>
                  </a:tcPr>
                </a:tc>
              </a:tr>
              <a:tr h="370840">
                <a:tc>
                  <a:txBody>
                    <a:bodyPr/>
                    <a:lstStyle/>
                    <a:p>
                      <a:pPr algn="r"/>
                      <a:r>
                        <a:rPr lang="en-US" sz="1400" b="1" dirty="0" smtClean="0"/>
                        <a:t>Low LQ</a:t>
                      </a:r>
                      <a:endParaRPr lang="en-US" sz="1400" b="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400" dirty="0" smtClean="0"/>
                        <a:t>Industries with lower potential for local economy</a:t>
                      </a:r>
                      <a:endParaRPr lang="en-US" sz="1400" dirty="0"/>
                    </a:p>
                  </a:txBody>
                  <a:tcPr>
                    <a:lnB w="12700" cap="flat" cmpd="sng" algn="ctr">
                      <a:solidFill>
                        <a:schemeClr val="tx1"/>
                      </a:solidFill>
                      <a:prstDash val="solid"/>
                      <a:round/>
                      <a:headEnd type="none" w="med" len="med"/>
                      <a:tailEnd type="none" w="med" len="med"/>
                    </a:lnB>
                  </a:tcPr>
                </a:tc>
                <a:tc>
                  <a:txBody>
                    <a:bodyPr/>
                    <a:lstStyle/>
                    <a:p>
                      <a:r>
                        <a:rPr lang="en-US" sz="1400" dirty="0" smtClean="0"/>
                        <a:t>Potential</a:t>
                      </a:r>
                      <a:r>
                        <a:rPr lang="en-US" sz="1400" baseline="0" dirty="0" smtClean="0"/>
                        <a:t> emerging industries</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25" name="Rounded Rectangle 24"/>
          <p:cNvSpPr/>
          <p:nvPr/>
        </p:nvSpPr>
        <p:spPr>
          <a:xfrm>
            <a:off x="2698793" y="1814962"/>
            <a:ext cx="3712191" cy="900752"/>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LQ Formula</a:t>
            </a:r>
          </a:p>
        </p:txBody>
      </p:sp>
      <p:pic>
        <p:nvPicPr>
          <p:cNvPr id="29" name="~PP2799.WAV">
            <a:hlinkClick r:id="" action="ppaction://media"/>
          </p:cNvPr>
          <p:cNvPicPr>
            <a:picLocks noRot="1" noChangeAspect="1"/>
          </p:cNvPicPr>
          <p:nvPr>
            <a:wavAudioFile r:embed="rId2" name="~PP2799.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38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2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25475" y="258763"/>
            <a:ext cx="8347075" cy="893762"/>
          </a:xfrm>
        </p:spPr>
        <p:txBody>
          <a:bodyPr/>
          <a:lstStyle/>
          <a:p>
            <a:r>
              <a:rPr lang="en-US" dirty="0" smtClean="0"/>
              <a:t>Target Industry Briefs– LQ</a:t>
            </a:r>
          </a:p>
        </p:txBody>
      </p:sp>
      <p:sp>
        <p:nvSpPr>
          <p:cNvPr id="27651" name="Text Placeholder 2"/>
          <p:cNvSpPr>
            <a:spLocks noGrp="1"/>
          </p:cNvSpPr>
          <p:nvPr>
            <p:ph type="body" sz="half" idx="1"/>
          </p:nvPr>
        </p:nvSpPr>
        <p:spPr>
          <a:xfrm>
            <a:off x="1143001" y="1676399"/>
            <a:ext cx="7559674" cy="2369209"/>
          </a:xfrm>
        </p:spPr>
        <p:txBody>
          <a:bodyPr/>
          <a:lstStyle/>
          <a:p>
            <a:r>
              <a:rPr lang="en-US" sz="2400" dirty="0" smtClean="0"/>
              <a:t>Bioscience Cluster of Missouri</a:t>
            </a:r>
          </a:p>
          <a:p>
            <a:pPr lvl="1"/>
            <a:r>
              <a:rPr lang="en-US" sz="2100" dirty="0" smtClean="0"/>
              <a:t>Compared to the United States</a:t>
            </a:r>
          </a:p>
          <a:p>
            <a:pPr lvl="1"/>
            <a:r>
              <a:rPr lang="en-US" sz="2100" dirty="0" smtClean="0"/>
              <a:t>Employment Concentrations </a:t>
            </a:r>
          </a:p>
          <a:p>
            <a:pPr lvl="1"/>
            <a:endParaRPr lang="en-US" sz="2100" dirty="0" smtClean="0"/>
          </a:p>
        </p:txBody>
      </p:sp>
      <p:sp>
        <p:nvSpPr>
          <p:cNvPr id="1024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248" name="Text Box 8"/>
          <p:cNvSpPr txBox="1">
            <a:spLocks noChangeArrowheads="1"/>
          </p:cNvSpPr>
          <p:nvPr/>
        </p:nvSpPr>
        <p:spPr bwMode="auto">
          <a:xfrm>
            <a:off x="0" y="0"/>
            <a:ext cx="6311900" cy="25638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Picture 9" descr="Bio Science Industries Target Industry Brief.PNG"/>
          <p:cNvPicPr>
            <a:picLocks noChangeAspect="1"/>
          </p:cNvPicPr>
          <p:nvPr/>
        </p:nvPicPr>
        <p:blipFill>
          <a:blip r:embed="rId6" cstate="print"/>
          <a:stretch>
            <a:fillRect/>
          </a:stretch>
        </p:blipFill>
        <p:spPr>
          <a:xfrm>
            <a:off x="914400" y="3124200"/>
            <a:ext cx="7631847" cy="3414010"/>
          </a:xfrm>
          <a:prstGeom prst="rect">
            <a:avLst/>
          </a:prstGeom>
        </p:spPr>
      </p:pic>
      <p:pic>
        <p:nvPicPr>
          <p:cNvPr id="14" name="~PP330.WAV">
            <a:hlinkClick r:id="" action="ppaction://media"/>
          </p:cNvPr>
          <p:cNvPicPr>
            <a:picLocks noRot="1" noChangeAspect="1"/>
          </p:cNvPicPr>
          <p:nvPr>
            <a:wavAudioFile r:embed="rId3" name="~PP330.WAV"/>
          </p:nvPr>
        </p:nvPicPr>
        <p:blipFill>
          <a:blip r:embed="rId7" cstate="print"/>
          <a:stretch>
            <a:fillRect/>
          </a:stretch>
        </p:blipFill>
        <p:spPr>
          <a:xfrm>
            <a:off x="8716963" y="6430963"/>
            <a:ext cx="304800" cy="304800"/>
          </a:xfrm>
          <a:prstGeom prst="rect">
            <a:avLst/>
          </a:prstGeom>
        </p:spPr>
      </p:pic>
    </p:spTree>
    <p:custDataLst>
      <p:tags r:id="rId2"/>
    </p:custDataLst>
  </p:cSld>
  <p:clrMapOvr>
    <a:masterClrMapping/>
  </p:clrMapOvr>
  <p:transition advTm="51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z="4200" dirty="0" smtClean="0"/>
              <a:t>State Employment Projections</a:t>
            </a:r>
          </a:p>
        </p:txBody>
      </p:sp>
      <p:sp>
        <p:nvSpPr>
          <p:cNvPr id="6" name="Content Placeholder 5"/>
          <p:cNvSpPr>
            <a:spLocks noGrp="1"/>
          </p:cNvSpPr>
          <p:nvPr>
            <p:ph sz="quarter" idx="1"/>
          </p:nvPr>
        </p:nvSpPr>
        <p:spPr>
          <a:xfrm>
            <a:off x="609600" y="1589567"/>
            <a:ext cx="8153400" cy="2982433"/>
          </a:xfrm>
        </p:spPr>
        <p:txBody>
          <a:bodyPr/>
          <a:lstStyle/>
          <a:p>
            <a:pPr marL="514350" indent="-514350">
              <a:buSzPct val="75000"/>
              <a:buFont typeface="+mj-lt"/>
              <a:buAutoNum type="arabicPeriod"/>
            </a:pPr>
            <a:r>
              <a:rPr lang="en-US" sz="2400" dirty="0" smtClean="0"/>
              <a:t>Trend Analysis – Industry Employment</a:t>
            </a:r>
          </a:p>
          <a:p>
            <a:pPr marL="514350" indent="-514350">
              <a:buSzPct val="75000"/>
              <a:buFont typeface="+mj-lt"/>
              <a:buAutoNum type="arabicPeriod"/>
            </a:pPr>
            <a:r>
              <a:rPr lang="en-US" sz="2400" dirty="0" smtClean="0"/>
              <a:t>Project Industry Employment 2 or 10 Years Out</a:t>
            </a:r>
          </a:p>
          <a:p>
            <a:pPr marL="514350" indent="-514350">
              <a:buSzPct val="75000"/>
              <a:buFont typeface="+mj-lt"/>
              <a:buAutoNum type="arabicPeriod"/>
            </a:pPr>
            <a:r>
              <a:rPr lang="en-US" sz="2400" dirty="0" smtClean="0"/>
              <a:t>Analyze Staffing Patterns – Occupational Employment within Industries</a:t>
            </a:r>
          </a:p>
          <a:p>
            <a:pPr marL="514350" indent="-514350">
              <a:buSzPct val="75000"/>
              <a:buFont typeface="+mj-lt"/>
              <a:buAutoNum type="arabicPeriod"/>
            </a:pPr>
            <a:r>
              <a:rPr lang="en-US" sz="2400" dirty="0" smtClean="0"/>
              <a:t>Obtain Occupational Employment Projections by Applying Staffing Patterns to Base &amp; Projected Year Industry Employment</a:t>
            </a:r>
            <a:endParaRPr lang="en-US" sz="2400" dirty="0"/>
          </a:p>
        </p:txBody>
      </p:sp>
      <p:graphicFrame>
        <p:nvGraphicFramePr>
          <p:cNvPr id="7" name="Content Placeholder 6"/>
          <p:cNvGraphicFramePr>
            <a:graphicFrameLocks noGrp="1"/>
          </p:cNvGraphicFramePr>
          <p:nvPr>
            <p:ph sz="quarter" idx="2"/>
          </p:nvPr>
        </p:nvGraphicFramePr>
        <p:xfrm>
          <a:off x="304801" y="4876800"/>
          <a:ext cx="8610599" cy="1752600"/>
        </p:xfrm>
        <a:graphic>
          <a:graphicData uri="http://schemas.openxmlformats.org/drawingml/2006/table">
            <a:tbl>
              <a:tblPr/>
              <a:tblGrid>
                <a:gridCol w="545821"/>
                <a:gridCol w="4567071"/>
                <a:gridCol w="1002527"/>
                <a:gridCol w="1002527"/>
                <a:gridCol w="802023"/>
                <a:gridCol w="690630"/>
              </a:tblGrid>
              <a:tr h="219075">
                <a:tc rowSpan="2" gridSpan="2">
                  <a:txBody>
                    <a:bodyPr/>
                    <a:lstStyle/>
                    <a:p>
                      <a:pPr algn="ctr" fontAlgn="b"/>
                      <a:r>
                        <a:rPr lang="en-US" sz="1200" b="1" i="0" u="none" strike="noStrike" dirty="0" smtClean="0">
                          <a:solidFill>
                            <a:srgbClr val="FF0000"/>
                          </a:solidFill>
                          <a:latin typeface="Arial"/>
                        </a:rPr>
                        <a:t>Sample</a:t>
                      </a:r>
                      <a:br>
                        <a:rPr lang="en-US" sz="1200" b="1" i="0" u="none" strike="noStrike" dirty="0" smtClean="0">
                          <a:solidFill>
                            <a:srgbClr val="FF0000"/>
                          </a:solidFill>
                          <a:latin typeface="Arial"/>
                        </a:rPr>
                      </a:br>
                      <a:r>
                        <a:rPr lang="en-US" sz="1200" b="1" i="0" u="none" strike="noStrike" dirty="0" err="1" smtClean="0">
                          <a:solidFill>
                            <a:srgbClr val="000000"/>
                          </a:solidFill>
                          <a:latin typeface="Arial"/>
                        </a:rPr>
                        <a:t>BioMedical</a:t>
                      </a:r>
                      <a:r>
                        <a:rPr lang="en-US" sz="1200" b="1" i="0" u="none" strike="noStrike" dirty="0" smtClean="0">
                          <a:solidFill>
                            <a:srgbClr val="000000"/>
                          </a:solidFill>
                          <a:latin typeface="Arial"/>
                        </a:rPr>
                        <a:t> Industry</a:t>
                      </a:r>
                      <a:r>
                        <a:rPr lang="en-US" sz="1200" b="1" i="0" u="none" strike="noStrike" baseline="0" dirty="0" smtClean="0">
                          <a:solidFill>
                            <a:srgbClr val="000000"/>
                          </a:solidFill>
                          <a:latin typeface="Arial"/>
                        </a:rPr>
                        <a:t> Employment Projections</a:t>
                      </a:r>
                      <a:r>
                        <a:rPr lang="en-US" sz="1200" b="1" i="0" u="none" strike="noStrike" dirty="0">
                          <a:solidFill>
                            <a:srgbClr val="000000"/>
                          </a:solidFill>
                          <a:latin typeface="Arial"/>
                        </a:rPr>
                        <a:t> </a:t>
                      </a:r>
                    </a:p>
                  </a:txBody>
                  <a:tcPr marL="5008" marR="5008" marT="50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hMerge="1">
                  <a:txBody>
                    <a:bodyPr/>
                    <a:lstStyle/>
                    <a:p>
                      <a:endParaRPr lang="en-US"/>
                    </a:p>
                  </a:txBody>
                  <a:tcPr/>
                </a:tc>
                <a:tc gridSpan="2">
                  <a:txBody>
                    <a:bodyPr/>
                    <a:lstStyle/>
                    <a:p>
                      <a:pPr algn="ctr" fontAlgn="b"/>
                      <a:r>
                        <a:rPr lang="en-US" sz="1200" b="1" i="0" u="none" strike="noStrike">
                          <a:solidFill>
                            <a:srgbClr val="000000"/>
                          </a:solidFill>
                          <a:latin typeface="Arial"/>
                        </a:rPr>
                        <a:t>Employment</a:t>
                      </a:r>
                    </a:p>
                  </a:txBody>
                  <a:tcPr marL="5008" marR="5008" marT="50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b="1" i="0" u="none" strike="noStrike">
                          <a:solidFill>
                            <a:srgbClr val="000000"/>
                          </a:solidFill>
                          <a:latin typeface="Arial"/>
                        </a:rPr>
                        <a:t>Change</a:t>
                      </a:r>
                    </a:p>
                  </a:txBody>
                  <a:tcPr marL="5008" marR="5008" marT="50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19075">
                <a:tc gridSpan="2" vMerge="1">
                  <a:txBody>
                    <a:bodyPr/>
                    <a:lstStyle/>
                    <a:p>
                      <a:endParaRPr lang="en-US"/>
                    </a:p>
                  </a:txBody>
                  <a:tcPr/>
                </a:tc>
                <a:tc hMerge="1" vMerge="1">
                  <a:txBody>
                    <a:bodyPr/>
                    <a:lstStyle/>
                    <a:p>
                      <a:endParaRPr lang="en-US"/>
                    </a:p>
                  </a:txBody>
                  <a:tcPr/>
                </a:tc>
                <a:tc>
                  <a:txBody>
                    <a:bodyPr/>
                    <a:lstStyle/>
                    <a:p>
                      <a:pPr algn="ctr" fontAlgn="b"/>
                      <a:r>
                        <a:rPr lang="en-US" sz="1200" b="1" i="0" u="none" strike="noStrike" dirty="0" smtClean="0">
                          <a:solidFill>
                            <a:srgbClr val="000000"/>
                          </a:solidFill>
                          <a:latin typeface="Arial"/>
                        </a:rPr>
                        <a:t>2010</a:t>
                      </a:r>
                      <a:endParaRPr lang="en-US" sz="1200" b="1" i="0" u="none" strike="noStrike" dirty="0">
                        <a:solidFill>
                          <a:srgbClr val="000000"/>
                        </a:solidFill>
                        <a:latin typeface="Arial"/>
                      </a:endParaRPr>
                    </a:p>
                  </a:txBody>
                  <a:tcPr marL="5008" marR="5008" marT="50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2020</a:t>
                      </a:r>
                      <a:endParaRPr lang="en-US" sz="1200" b="1" i="0" u="none" strike="noStrike" dirty="0">
                        <a:solidFill>
                          <a:srgbClr val="000000"/>
                        </a:solidFill>
                        <a:latin typeface="Arial"/>
                      </a:endParaRPr>
                    </a:p>
                  </a:txBody>
                  <a:tcPr marL="5008" marR="5008" marT="50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200" b="1" i="0" u="none" strike="noStrike" dirty="0" smtClean="0">
                          <a:solidFill>
                            <a:srgbClr val="000000"/>
                          </a:solidFill>
                          <a:latin typeface="Arial"/>
                        </a:rPr>
                        <a:t>2010-2020</a:t>
                      </a:r>
                      <a:endParaRPr lang="en-US" sz="1200" b="1" i="0" u="none" strike="noStrike" dirty="0">
                        <a:solidFill>
                          <a:srgbClr val="000000"/>
                        </a:solidFill>
                        <a:latin typeface="Arial"/>
                      </a:endParaRPr>
                    </a:p>
                  </a:txBody>
                  <a:tcPr marL="5008" marR="5008" marT="50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19075">
                <a:tc>
                  <a:txBody>
                    <a:bodyPr/>
                    <a:lstStyle/>
                    <a:p>
                      <a:pPr algn="l" fontAlgn="b"/>
                      <a:r>
                        <a:rPr lang="en-US" sz="1200" b="1" i="0" u="none" strike="noStrike">
                          <a:solidFill>
                            <a:srgbClr val="000000"/>
                          </a:solidFill>
                          <a:latin typeface="Arial"/>
                        </a:rPr>
                        <a:t>NAICS</a:t>
                      </a:r>
                    </a:p>
                  </a:txBody>
                  <a:tcPr marL="5008" marR="5008" marT="50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Arial"/>
                        </a:rPr>
                        <a:t>Title</a:t>
                      </a:r>
                    </a:p>
                  </a:txBody>
                  <a:tcPr marL="5008" marR="5008" marT="50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latin typeface="Arial"/>
                        </a:rPr>
                        <a:t>Estimated</a:t>
                      </a:r>
                    </a:p>
                  </a:txBody>
                  <a:tcPr marL="5008" marR="5008" marT="50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latin typeface="Arial"/>
                        </a:rPr>
                        <a:t>Projected</a:t>
                      </a:r>
                    </a:p>
                  </a:txBody>
                  <a:tcPr marL="5008" marR="5008" marT="50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latin typeface="Arial"/>
                        </a:rPr>
                        <a:t>Numeric</a:t>
                      </a:r>
                    </a:p>
                  </a:txBody>
                  <a:tcPr marL="5008" marR="5008" marT="50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latin typeface="Arial"/>
                        </a:rPr>
                        <a:t>Percent</a:t>
                      </a:r>
                    </a:p>
                  </a:txBody>
                  <a:tcPr marL="5008" marR="5008" marT="50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a:txBody>
                    <a:bodyPr/>
                    <a:lstStyle/>
                    <a:p>
                      <a:pPr algn="l" fontAlgn="b"/>
                      <a:r>
                        <a:rPr lang="en-US" sz="1200" b="0" i="0" u="none" strike="noStrike">
                          <a:solidFill>
                            <a:srgbClr val="000000"/>
                          </a:solidFill>
                          <a:latin typeface="Arial"/>
                        </a:rPr>
                        <a:t>322200</a:t>
                      </a:r>
                    </a:p>
                  </a:txBody>
                  <a:tcPr marL="5008" marR="5008" marT="50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Arial"/>
                        </a:rPr>
                        <a:t>Converted Paper Product Mfg.</a:t>
                      </a:r>
                    </a:p>
                  </a:txBody>
                  <a:tcPr marL="5008" marR="5008" marT="50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N/A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N/A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N/A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a:rPr>
                        <a:t>N/A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a:txBody>
                    <a:bodyPr/>
                    <a:lstStyle/>
                    <a:p>
                      <a:pPr algn="l" fontAlgn="b"/>
                      <a:r>
                        <a:rPr lang="en-US" sz="1200" b="0" i="0" u="none" strike="noStrike" dirty="0">
                          <a:solidFill>
                            <a:srgbClr val="000000"/>
                          </a:solidFill>
                          <a:latin typeface="Arial"/>
                        </a:rPr>
                        <a:t>325600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Arial"/>
                        </a:rPr>
                        <a:t>Soap, Cleaning Compound, and Toilet Preparation Manufacturing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a:rPr>
                        <a:t>3,441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a:rPr>
                        <a:t>3,618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a:rPr>
                        <a:t>177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a:rPr>
                        <a:t>5.1%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a:txBody>
                    <a:bodyPr/>
                    <a:lstStyle/>
                    <a:p>
                      <a:pPr algn="l" fontAlgn="b"/>
                      <a:r>
                        <a:rPr lang="en-US" sz="1200" b="0" i="0" u="none" strike="noStrike">
                          <a:solidFill>
                            <a:srgbClr val="000000"/>
                          </a:solidFill>
                          <a:latin typeface="Arial"/>
                        </a:rPr>
                        <a:t>339100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Medical Equipment and Supplies Manufacturing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3,900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3,651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-249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a:rPr>
                        <a:t>-6.4%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a:txBody>
                    <a:bodyPr/>
                    <a:lstStyle/>
                    <a:p>
                      <a:pPr algn="l" fontAlgn="b"/>
                      <a:r>
                        <a:rPr lang="en-US" sz="1200" b="0" i="0" u="none" strike="noStrike">
                          <a:solidFill>
                            <a:srgbClr val="000000"/>
                          </a:solidFill>
                          <a:latin typeface="Arial"/>
                        </a:rPr>
                        <a:t>541300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Arial"/>
                        </a:rPr>
                        <a:t>Architectural, Engineering, and Related Services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20,036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23,117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3,081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a:rPr>
                        <a:t>15.4%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a:txBody>
                    <a:bodyPr/>
                    <a:lstStyle/>
                    <a:p>
                      <a:pPr algn="l" fontAlgn="b"/>
                      <a:r>
                        <a:rPr lang="en-US" sz="1200" b="0" i="0" u="none" strike="noStrike">
                          <a:solidFill>
                            <a:srgbClr val="000000"/>
                          </a:solidFill>
                          <a:latin typeface="Arial"/>
                        </a:rPr>
                        <a:t>541700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Scientific Research and Development Services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10,308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11,902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1,594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a:rPr>
                        <a:t>15.5%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5" name="~PP629.WAV">
            <a:hlinkClick r:id="" action="ppaction://media"/>
          </p:cNvPr>
          <p:cNvPicPr>
            <a:picLocks noRot="1" noChangeAspect="1"/>
          </p:cNvPicPr>
          <p:nvPr>
            <a:wavAudioFile r:embed="rId2" name="~PP629.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47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63563" y="258763"/>
            <a:ext cx="8058150" cy="893762"/>
          </a:xfrm>
        </p:spPr>
        <p:txBody>
          <a:bodyPr/>
          <a:lstStyle/>
          <a:p>
            <a:pPr eaLnBrk="1" hangingPunct="1"/>
            <a:r>
              <a:rPr lang="en-US" dirty="0" smtClean="0"/>
              <a:t>Module 3 – Lesson 1 Complete</a:t>
            </a:r>
          </a:p>
        </p:txBody>
      </p:sp>
      <p:sp>
        <p:nvSpPr>
          <p:cNvPr id="10243" name="Text Placeholder 2"/>
          <p:cNvSpPr>
            <a:spLocks noGrp="1"/>
          </p:cNvSpPr>
          <p:nvPr>
            <p:ph type="body" sz="half" idx="1"/>
          </p:nvPr>
        </p:nvSpPr>
        <p:spPr>
          <a:xfrm>
            <a:off x="609600" y="1600200"/>
            <a:ext cx="7662863" cy="5105400"/>
          </a:xfrm>
        </p:spPr>
        <p:txBody>
          <a:bodyPr>
            <a:normAutofit fontScale="77500" lnSpcReduction="20000"/>
          </a:bodyPr>
          <a:lstStyle/>
          <a:p>
            <a:pPr marL="514350" indent="-514350">
              <a:buNone/>
              <a:tabLst>
                <a:tab pos="1492250" algn="l"/>
              </a:tabLst>
              <a:defRPr/>
            </a:pPr>
            <a:r>
              <a:rPr lang="en-US" dirty="0" smtClean="0"/>
              <a:t>Module A:	Labor Market Information Fundamentals</a:t>
            </a:r>
          </a:p>
          <a:p>
            <a:pPr marL="1893888" lvl="1" indent="-327025">
              <a:buNone/>
              <a:defRPr/>
            </a:pPr>
            <a:endParaRPr lang="en-US" dirty="0" smtClean="0"/>
          </a:p>
          <a:p>
            <a:pPr marL="1492250" indent="-1492250">
              <a:buNone/>
              <a:tabLst>
                <a:tab pos="1492250" algn="l"/>
              </a:tabLst>
              <a:defRPr/>
            </a:pPr>
            <a:r>
              <a:rPr lang="en-US" dirty="0" smtClean="0"/>
              <a:t>Module 1:  	Utilizing LMI to Help Job Seekers Make Career Decisions </a:t>
            </a:r>
          </a:p>
          <a:p>
            <a:pPr marL="1492250" indent="-1492250">
              <a:buNone/>
              <a:defRPr/>
            </a:pPr>
            <a:r>
              <a:rPr lang="en-US" dirty="0" smtClean="0"/>
              <a:t>Module 2:	Using Data to Inform Skill Assessment, Competency Analysis &amp; Career Pathway Planning</a:t>
            </a:r>
          </a:p>
          <a:p>
            <a:pPr marL="1492250" indent="-1492250">
              <a:buNone/>
              <a:defRPr/>
            </a:pPr>
            <a:endParaRPr lang="en-US" dirty="0" smtClean="0"/>
          </a:p>
          <a:p>
            <a:pPr marL="1492250" indent="-1492250">
              <a:buNone/>
              <a:defRPr/>
            </a:pPr>
            <a:r>
              <a:rPr lang="en-US" b="1" dirty="0" smtClean="0">
                <a:solidFill>
                  <a:schemeClr val="accent4">
                    <a:lumMod val="50000"/>
                  </a:schemeClr>
                </a:solidFill>
              </a:rPr>
              <a:t>Module 3:	Using Economic &amp; Workforce Data to Drive Reemployment Strategy</a:t>
            </a:r>
          </a:p>
          <a:p>
            <a:pPr marL="1893888" lvl="1" indent="-327025">
              <a:defRPr/>
            </a:pPr>
            <a:r>
              <a:rPr lang="en-US" b="1" dirty="0" smtClean="0">
                <a:solidFill>
                  <a:schemeClr val="accent4">
                    <a:lumMod val="50000"/>
                  </a:schemeClr>
                </a:solidFill>
              </a:rPr>
              <a:t>Lesson 1: LMI and Strategic Planning</a:t>
            </a:r>
          </a:p>
          <a:p>
            <a:pPr marL="1893888" lvl="1" indent="-327025">
              <a:defRPr/>
            </a:pPr>
            <a:r>
              <a:rPr lang="en-US" dirty="0" smtClean="0"/>
              <a:t>Lesson 2: LMI and Re-Employment</a:t>
            </a:r>
          </a:p>
          <a:p>
            <a:pPr marL="1492250" indent="-1492250">
              <a:buNone/>
              <a:defRPr/>
            </a:pPr>
            <a:r>
              <a:rPr lang="en-US" dirty="0" smtClean="0"/>
              <a:t>Module 4:	Guiding Businesses/Partners to Use Workforce System &amp; LMI Resources to Support Human Resource Functions</a:t>
            </a:r>
          </a:p>
          <a:p>
            <a:pPr marL="320040" indent="-320040" eaLnBrk="1" fontAlgn="auto" hangingPunct="1">
              <a:spcAft>
                <a:spcPts val="0"/>
              </a:spcAft>
              <a:buFont typeface="Wingdings"/>
              <a:buChar char=""/>
              <a:defRPr/>
            </a:pPr>
            <a:endParaRPr lang="en-US" dirty="0" smtClean="0"/>
          </a:p>
        </p:txBody>
      </p:sp>
      <p:pic>
        <p:nvPicPr>
          <p:cNvPr id="7" name="~PP3398.WAV">
            <a:hlinkClick r:id="" action="ppaction://media"/>
          </p:cNvPr>
          <p:cNvPicPr>
            <a:picLocks noRot="1" noChangeAspect="1"/>
          </p:cNvPicPr>
          <p:nvPr>
            <a:wavAudioFile r:embed="rId2" name="~PP3398.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273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meric_logo_transparent.gif">
            <a:hlinkClick r:id="rId4"/>
          </p:cNvPr>
          <p:cNvPicPr>
            <a:picLocks noChangeAspect="1"/>
          </p:cNvPicPr>
          <p:nvPr/>
        </p:nvPicPr>
        <p:blipFill>
          <a:blip r:embed="rId5" cstate="print"/>
          <a:srcRect/>
          <a:stretch>
            <a:fillRect/>
          </a:stretch>
        </p:blipFill>
        <p:spPr bwMode="auto">
          <a:xfrm>
            <a:off x="6629400" y="5181600"/>
            <a:ext cx="2057400" cy="893712"/>
          </a:xfrm>
          <a:prstGeom prst="rect">
            <a:avLst/>
          </a:prstGeom>
          <a:noFill/>
          <a:ln w="9525">
            <a:noFill/>
            <a:miter lim="800000"/>
            <a:headEnd/>
            <a:tailEnd/>
          </a:ln>
        </p:spPr>
      </p:pic>
      <p:pic>
        <p:nvPicPr>
          <p:cNvPr id="34819" name="Picture 4" descr="NewDED_color.jpg"/>
          <p:cNvPicPr>
            <a:picLocks noChangeAspect="1"/>
          </p:cNvPicPr>
          <p:nvPr/>
        </p:nvPicPr>
        <p:blipFill>
          <a:blip r:embed="rId6" cstate="print"/>
          <a:srcRect/>
          <a:stretch>
            <a:fillRect/>
          </a:stretch>
        </p:blipFill>
        <p:spPr bwMode="auto">
          <a:xfrm>
            <a:off x="228600" y="5410200"/>
            <a:ext cx="2819400" cy="735563"/>
          </a:xfrm>
          <a:prstGeom prst="rect">
            <a:avLst/>
          </a:prstGeom>
          <a:noFill/>
          <a:ln w="9525">
            <a:noFill/>
            <a:miter lim="800000"/>
            <a:headEnd/>
            <a:tailEnd/>
          </a:ln>
        </p:spPr>
      </p:pic>
      <p:sp>
        <p:nvSpPr>
          <p:cNvPr id="34820" name="Title 4"/>
          <p:cNvSpPr>
            <a:spLocks noGrp="1"/>
          </p:cNvSpPr>
          <p:nvPr>
            <p:ph type="title"/>
          </p:nvPr>
        </p:nvSpPr>
        <p:spPr>
          <a:xfrm>
            <a:off x="612775" y="228600"/>
            <a:ext cx="8153400" cy="990600"/>
          </a:xfrm>
        </p:spPr>
        <p:txBody>
          <a:bodyPr/>
          <a:lstStyle/>
          <a:p>
            <a:pPr eaLnBrk="1" hangingPunct="1"/>
            <a:r>
              <a:rPr lang="en-US" dirty="0" smtClean="0">
                <a:solidFill>
                  <a:schemeClr val="accent6">
                    <a:lumMod val="75000"/>
                  </a:schemeClr>
                </a:solidFill>
              </a:rPr>
              <a:t>Thank you for your participation!</a:t>
            </a:r>
          </a:p>
        </p:txBody>
      </p:sp>
      <p:pic>
        <p:nvPicPr>
          <p:cNvPr id="34821" name="Picture 2" descr="http://www.workforce3one.org/images/email/newsletter_images/footer.gif"/>
          <p:cNvPicPr>
            <a:picLocks noChangeAspect="1" noChangeArrowheads="1"/>
          </p:cNvPicPr>
          <p:nvPr/>
        </p:nvPicPr>
        <p:blipFill>
          <a:blip r:embed="rId7" cstate="print"/>
          <a:srcRect r="55405" b="7246"/>
          <a:stretch>
            <a:fillRect/>
          </a:stretch>
        </p:blipFill>
        <p:spPr bwMode="auto">
          <a:xfrm>
            <a:off x="3352800" y="5257800"/>
            <a:ext cx="2971800" cy="720140"/>
          </a:xfrm>
          <a:prstGeom prst="rect">
            <a:avLst/>
          </a:prstGeom>
          <a:noFill/>
          <a:ln w="9525">
            <a:noFill/>
            <a:miter lim="800000"/>
            <a:headEnd/>
            <a:tailEnd/>
          </a:ln>
        </p:spPr>
      </p:pic>
      <p:sp>
        <p:nvSpPr>
          <p:cNvPr id="7" name="TextBox 6"/>
          <p:cNvSpPr txBox="1"/>
          <p:nvPr/>
        </p:nvSpPr>
        <p:spPr>
          <a:xfrm>
            <a:off x="1638300" y="2359852"/>
            <a:ext cx="5867400" cy="1877437"/>
          </a:xfrm>
          <a:prstGeom prst="rect">
            <a:avLst/>
          </a:prstGeom>
          <a:noFill/>
        </p:spPr>
        <p:txBody>
          <a:bodyPr wrap="square" rtlCol="0">
            <a:spAutoFit/>
          </a:bodyPr>
          <a:lstStyle/>
          <a:p>
            <a:pPr algn="ctr"/>
            <a:r>
              <a:rPr lang="en-US" sz="3200" dirty="0" smtClean="0"/>
              <a:t>Contact us at:</a:t>
            </a:r>
          </a:p>
          <a:p>
            <a:pPr algn="ctr"/>
            <a:r>
              <a:rPr lang="en-US" sz="2800" dirty="0" smtClean="0"/>
              <a:t>mericdata@ded.mo.gov</a:t>
            </a:r>
          </a:p>
          <a:p>
            <a:pPr algn="ctr"/>
            <a:r>
              <a:rPr lang="en-US" sz="2800" dirty="0" smtClean="0"/>
              <a:t>Fax: (573) 751-7160 </a:t>
            </a:r>
          </a:p>
          <a:p>
            <a:pPr algn="ctr"/>
            <a:r>
              <a:rPr lang="en-US" sz="2800" dirty="0" smtClean="0"/>
              <a:t>www.missourieconomy.org</a:t>
            </a:r>
            <a:endParaRPr lang="en-US" sz="2800" dirty="0"/>
          </a:p>
        </p:txBody>
      </p:sp>
      <p:pic>
        <p:nvPicPr>
          <p:cNvPr id="11" name="~PP749.WAV">
            <a:hlinkClick r:id="" action="ppaction://media"/>
          </p:cNvPr>
          <p:cNvPicPr>
            <a:picLocks noRot="1" noChangeAspect="1"/>
          </p:cNvPicPr>
          <p:nvPr>
            <a:wavAudioFile r:embed="rId1" name="~PP749.WAV"/>
          </p:nvPr>
        </p:nvPicPr>
        <p:blipFill>
          <a:blip r:embed="rId8" cstate="print"/>
          <a:stretch>
            <a:fillRect/>
          </a:stretch>
        </p:blipFill>
        <p:spPr>
          <a:xfrm>
            <a:off x="8716963" y="6430963"/>
            <a:ext cx="304800" cy="304800"/>
          </a:xfrm>
          <a:prstGeom prst="rect">
            <a:avLst/>
          </a:prstGeom>
        </p:spPr>
      </p:pic>
    </p:spTree>
  </p:cSld>
  <p:clrMapOvr>
    <a:masterClrMapping/>
  </p:clrMapOvr>
  <p:transition advTm="25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5"/>
          <p:cNvSpPr>
            <a:spLocks noGrp="1"/>
          </p:cNvSpPr>
          <p:nvPr>
            <p:ph type="body" sz="half" idx="2"/>
          </p:nvPr>
        </p:nvSpPr>
        <p:spPr/>
        <p:txBody>
          <a:bodyPr/>
          <a:lstStyle/>
          <a:p>
            <a:r>
              <a:rPr lang="en-US" sz="2400" smtClean="0">
                <a:hlinkClick r:id="rId3"/>
              </a:rPr>
              <a:t>http://www.surveymonkey.com/s/M7BLRV9</a:t>
            </a:r>
            <a:r>
              <a:rPr lang="en-US" sz="2400" smtClean="0"/>
              <a:t> </a:t>
            </a:r>
          </a:p>
        </p:txBody>
      </p:sp>
      <p:sp>
        <p:nvSpPr>
          <p:cNvPr id="9219" name="Title 3"/>
          <p:cNvSpPr>
            <a:spLocks noGrp="1"/>
          </p:cNvSpPr>
          <p:nvPr>
            <p:ph type="title"/>
          </p:nvPr>
        </p:nvSpPr>
        <p:spPr>
          <a:xfrm>
            <a:off x="1676400" y="152400"/>
            <a:ext cx="7315200" cy="4038600"/>
          </a:xfrm>
        </p:spPr>
        <p:txBody>
          <a:bodyPr/>
          <a:lstStyle/>
          <a:p>
            <a:r>
              <a:rPr lang="en-US" sz="3200" smtClean="0">
                <a:solidFill>
                  <a:schemeClr val="tx1"/>
                </a:solidFill>
              </a:rPr>
              <a:t>Please take a moment to complete this survey, which is available online at the link below.  Your input will assist us in making these webinars more effective and successful as we continue to make further improvements.</a:t>
            </a:r>
          </a:p>
        </p:txBody>
      </p:sp>
      <p:pic>
        <p:nvPicPr>
          <p:cNvPr id="4" name="~PP1149.WAV">
            <a:hlinkClick r:id="" action="ppaction://media"/>
          </p:cNvPr>
          <p:cNvPicPr>
            <a:picLocks noRot="1" noChangeAspect="1"/>
          </p:cNvPicPr>
          <p:nvPr>
            <a:wavAudioFile r:embed="rId1" name="~PP1149.WAV"/>
          </p:nvPr>
        </p:nvPicPr>
        <p:blipFill>
          <a:blip r:embed="rId4" cstate="print"/>
          <a:stretch>
            <a:fillRect/>
          </a:stretch>
        </p:blipFill>
        <p:spPr>
          <a:xfrm>
            <a:off x="8716963" y="6430963"/>
            <a:ext cx="304800" cy="304800"/>
          </a:xfrm>
          <a:prstGeom prst="rect">
            <a:avLst/>
          </a:prstGeom>
        </p:spPr>
      </p:pic>
    </p:spTree>
  </p:cSld>
  <p:clrMapOvr>
    <a:masterClrMapping/>
  </p:clrMapOvr>
  <p:transition advTm="2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33400" y="228600"/>
            <a:ext cx="8153400" cy="990600"/>
          </a:xfrm>
        </p:spPr>
        <p:txBody>
          <a:bodyPr/>
          <a:lstStyle/>
          <a:p>
            <a:pPr eaLnBrk="1" hangingPunct="1"/>
            <a:r>
              <a:rPr lang="en-US" dirty="0" smtClean="0"/>
              <a:t>What’s In It For Me?</a:t>
            </a:r>
          </a:p>
        </p:txBody>
      </p:sp>
      <p:sp>
        <p:nvSpPr>
          <p:cNvPr id="3" name="Content Placeholder 2"/>
          <p:cNvSpPr>
            <a:spLocks noGrp="1"/>
          </p:cNvSpPr>
          <p:nvPr>
            <p:ph sz="quarter" idx="1"/>
          </p:nvPr>
        </p:nvSpPr>
        <p:spPr>
          <a:xfrm>
            <a:off x="612775" y="1600200"/>
            <a:ext cx="8153400" cy="4495800"/>
          </a:xfrm>
        </p:spPr>
        <p:txBody>
          <a:bodyPr/>
          <a:lstStyle/>
          <a:p>
            <a:pPr eaLnBrk="1" hangingPunct="1">
              <a:buClr>
                <a:schemeClr val="accent3"/>
              </a:buClr>
              <a:defRPr/>
            </a:pPr>
            <a:r>
              <a:rPr lang="en-US" sz="3200" dirty="0" smtClean="0"/>
              <a:t>This module will enable you to:</a:t>
            </a:r>
          </a:p>
          <a:p>
            <a:pPr lvl="1" eaLnBrk="1" hangingPunct="1">
              <a:defRPr/>
            </a:pPr>
            <a:r>
              <a:rPr lang="en-US" sz="2400" dirty="0" smtClean="0"/>
              <a:t>Identify LMI sources for the strategic planning process</a:t>
            </a:r>
          </a:p>
          <a:p>
            <a:pPr lvl="1" eaLnBrk="1" hangingPunct="1">
              <a:defRPr/>
            </a:pPr>
            <a:r>
              <a:rPr lang="en-US" sz="2400" dirty="0" smtClean="0"/>
              <a:t>Use data to develop effective strategies for economic recovery </a:t>
            </a:r>
          </a:p>
          <a:p>
            <a:pPr lvl="1" eaLnBrk="1" hangingPunct="1">
              <a:defRPr/>
            </a:pPr>
            <a:r>
              <a:rPr lang="en-US" sz="2400" dirty="0" smtClean="0"/>
              <a:t>Retrieve relevant data from key LMI Sources</a:t>
            </a:r>
          </a:p>
          <a:p>
            <a:pPr marL="1098550" lvl="2" indent="-457200" eaLnBrk="1" hangingPunct="1">
              <a:buFont typeface="+mj-lt"/>
              <a:buAutoNum type="arabicPeriod"/>
              <a:defRPr/>
            </a:pPr>
            <a:r>
              <a:rPr lang="en-US" sz="2100" dirty="0" smtClean="0"/>
              <a:t>Local Employment Dynamics (LED), Industry Focus</a:t>
            </a:r>
          </a:p>
          <a:p>
            <a:pPr marL="1098550" lvl="2" indent="-457200" eaLnBrk="1" hangingPunct="1">
              <a:buFont typeface="+mj-lt"/>
              <a:buAutoNum type="arabicPeriod"/>
              <a:defRPr/>
            </a:pPr>
            <a:r>
              <a:rPr lang="en-US" sz="2100" dirty="0" smtClean="0"/>
              <a:t>Quarterly Census of Employment and Wages</a:t>
            </a:r>
          </a:p>
          <a:p>
            <a:pPr marL="1098550" lvl="2" indent="-457200" eaLnBrk="1" hangingPunct="1">
              <a:buFont typeface="+mj-lt"/>
              <a:buAutoNum type="arabicPeriod"/>
              <a:defRPr/>
            </a:pPr>
            <a:r>
              <a:rPr lang="en-US" sz="2100" dirty="0" smtClean="0"/>
              <a:t>State Industry Projections</a:t>
            </a:r>
          </a:p>
        </p:txBody>
      </p:sp>
      <p:pic>
        <p:nvPicPr>
          <p:cNvPr id="5" name="~PP984.WAV">
            <a:hlinkClick r:id="" action="ppaction://media"/>
          </p:cNvPr>
          <p:cNvPicPr>
            <a:picLocks noRot="1" noChangeAspect="1"/>
          </p:cNvPicPr>
          <p:nvPr>
            <a:wavAudioFile r:embed="rId2" name="~PP984.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184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12774" y="228600"/>
            <a:ext cx="8302625" cy="990600"/>
          </a:xfrm>
        </p:spPr>
        <p:txBody>
          <a:bodyPr/>
          <a:lstStyle/>
          <a:p>
            <a:pPr eaLnBrk="1" hangingPunct="1"/>
            <a:r>
              <a:rPr lang="en-US" dirty="0" smtClean="0"/>
              <a:t>Strategic Planning</a:t>
            </a:r>
          </a:p>
        </p:txBody>
      </p:sp>
      <p:sp>
        <p:nvSpPr>
          <p:cNvPr id="15363" name="Content Placeholder 2"/>
          <p:cNvSpPr>
            <a:spLocks noGrp="1"/>
          </p:cNvSpPr>
          <p:nvPr>
            <p:ph sz="quarter" idx="1"/>
          </p:nvPr>
        </p:nvSpPr>
        <p:spPr>
          <a:xfrm>
            <a:off x="612775" y="1600200"/>
            <a:ext cx="8153400" cy="1828800"/>
          </a:xfrm>
        </p:spPr>
        <p:txBody>
          <a:bodyPr/>
          <a:lstStyle/>
          <a:p>
            <a:pPr marL="0" indent="0" eaLnBrk="1" fontAlgn="auto" hangingPunct="1">
              <a:spcAft>
                <a:spcPts val="0"/>
              </a:spcAft>
              <a:buFont typeface="Arial" pitchFamily="34" charset="0"/>
              <a:buNone/>
              <a:defRPr/>
            </a:pPr>
            <a:r>
              <a:rPr lang="en-US" sz="3200" dirty="0" smtClean="0">
                <a:solidFill>
                  <a:srgbClr val="000000"/>
                </a:solidFill>
                <a:ea typeface="ＭＳ Ｐゴシック" pitchFamily="34" charset="-128"/>
              </a:rPr>
              <a:t>Building a dynamic Strategic Plan starts with:</a:t>
            </a:r>
          </a:p>
          <a:p>
            <a:pPr marL="457200" indent="-457200" eaLnBrk="1" fontAlgn="auto" hangingPunct="1">
              <a:spcAft>
                <a:spcPts val="0"/>
              </a:spcAft>
              <a:defRPr/>
            </a:pPr>
            <a:r>
              <a:rPr lang="en-US" sz="3200" dirty="0" smtClean="0">
                <a:solidFill>
                  <a:srgbClr val="000000"/>
                </a:solidFill>
                <a:ea typeface="ＭＳ Ｐゴシック" pitchFamily="34" charset="-128"/>
              </a:rPr>
              <a:t>Current Conditions, and </a:t>
            </a:r>
          </a:p>
          <a:p>
            <a:pPr marL="457200" indent="-457200" eaLnBrk="1" fontAlgn="auto" hangingPunct="1">
              <a:spcAft>
                <a:spcPts val="0"/>
              </a:spcAft>
              <a:defRPr/>
            </a:pPr>
            <a:r>
              <a:rPr lang="en-US" sz="3200" dirty="0" smtClean="0">
                <a:solidFill>
                  <a:srgbClr val="000000"/>
                </a:solidFill>
                <a:ea typeface="ＭＳ Ｐゴシック" pitchFamily="34" charset="-128"/>
              </a:rPr>
              <a:t>Trend Analysis.</a:t>
            </a:r>
          </a:p>
          <a:p>
            <a:pPr marL="457200" indent="-457200" eaLnBrk="1" fontAlgn="auto" hangingPunct="1">
              <a:spcAft>
                <a:spcPts val="0"/>
              </a:spcAft>
              <a:buNone/>
              <a:defRPr/>
            </a:pPr>
            <a:endParaRPr lang="en-US" sz="3200" dirty="0" smtClean="0">
              <a:solidFill>
                <a:srgbClr val="000000"/>
              </a:solidFill>
              <a:ea typeface="ＭＳ Ｐゴシック" pitchFamily="34" charset="-128"/>
            </a:endParaRPr>
          </a:p>
        </p:txBody>
      </p:sp>
      <p:sp>
        <p:nvSpPr>
          <p:cNvPr id="4" name="Rounded Rectangular Callout 3"/>
          <p:cNvSpPr/>
          <p:nvPr/>
        </p:nvSpPr>
        <p:spPr>
          <a:xfrm>
            <a:off x="304800" y="3794760"/>
            <a:ext cx="2468880" cy="1097280"/>
          </a:xfrm>
          <a:prstGeom prst="wedgeRoundRectCallout">
            <a:avLst>
              <a:gd name="adj1" fmla="val -4997"/>
              <a:gd name="adj2" fmla="val 95403"/>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smtClean="0">
                <a:solidFill>
                  <a:sysClr val="windowText" lastClr="000000"/>
                </a:solidFill>
              </a:rPr>
              <a:t>Where are we?</a:t>
            </a:r>
            <a:endParaRPr lang="en-US" sz="2000" dirty="0">
              <a:solidFill>
                <a:sysClr val="windowText" lastClr="000000"/>
              </a:solidFill>
            </a:endParaRPr>
          </a:p>
        </p:txBody>
      </p:sp>
      <p:sp>
        <p:nvSpPr>
          <p:cNvPr id="5" name="Rounded Rectangular Callout 4"/>
          <p:cNvSpPr/>
          <p:nvPr/>
        </p:nvSpPr>
        <p:spPr>
          <a:xfrm>
            <a:off x="3322320" y="4343400"/>
            <a:ext cx="2468880" cy="1097280"/>
          </a:xfrm>
          <a:prstGeom prst="wedgeRoundRectCallout">
            <a:avLst>
              <a:gd name="adj1" fmla="val -4997"/>
              <a:gd name="adj2" fmla="val 95403"/>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smtClean="0">
                <a:solidFill>
                  <a:sysClr val="windowText" lastClr="000000"/>
                </a:solidFill>
              </a:rPr>
              <a:t>Where are we going?</a:t>
            </a:r>
            <a:endParaRPr lang="en-US" sz="2000" dirty="0">
              <a:solidFill>
                <a:sysClr val="windowText" lastClr="000000"/>
              </a:solidFill>
            </a:endParaRPr>
          </a:p>
        </p:txBody>
      </p:sp>
      <p:sp>
        <p:nvSpPr>
          <p:cNvPr id="6" name="Rounded Rectangular Callout 5"/>
          <p:cNvSpPr/>
          <p:nvPr/>
        </p:nvSpPr>
        <p:spPr>
          <a:xfrm>
            <a:off x="6400800" y="5064615"/>
            <a:ext cx="2468880" cy="1097280"/>
          </a:xfrm>
          <a:prstGeom prst="wedgeRoundRectCallout">
            <a:avLst>
              <a:gd name="adj1" fmla="val -4997"/>
              <a:gd name="adj2" fmla="val 95403"/>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smtClean="0">
                <a:solidFill>
                  <a:sysClr val="windowText" lastClr="000000"/>
                </a:solidFill>
              </a:rPr>
              <a:t>Can we or should we change directions?</a:t>
            </a:r>
            <a:endParaRPr lang="en-US" sz="2000" dirty="0">
              <a:solidFill>
                <a:sysClr val="windowText" lastClr="000000"/>
              </a:solidFill>
            </a:endParaRPr>
          </a:p>
        </p:txBody>
      </p:sp>
      <p:pic>
        <p:nvPicPr>
          <p:cNvPr id="19" name="~PP3686.WAV">
            <a:hlinkClick r:id="" action="ppaction://media"/>
          </p:cNvPr>
          <p:cNvPicPr>
            <a:picLocks noRot="1" noChangeAspect="1"/>
          </p:cNvPicPr>
          <p:nvPr>
            <a:wavAudioFile r:embed="rId2" name="~PP3686.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1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33400" y="3048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Data for Decision Makers</a:t>
            </a:r>
          </a:p>
        </p:txBody>
      </p:sp>
      <p:graphicFrame>
        <p:nvGraphicFramePr>
          <p:cNvPr id="8" name="Diagram 7"/>
          <p:cNvGraphicFramePr/>
          <p:nvPr/>
        </p:nvGraphicFramePr>
        <p:xfrm>
          <a:off x="304800" y="1687510"/>
          <a:ext cx="8382000" cy="48656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P1910.WAV">
            <a:hlinkClick r:id="" action="ppaction://media"/>
          </p:cNvPr>
          <p:cNvPicPr>
            <a:picLocks noRot="1" noChangeAspect="1"/>
          </p:cNvPicPr>
          <p:nvPr>
            <a:wavAudioFile r:embed="rId2" name="~PP1910.WAV"/>
          </p:nvPr>
        </p:nvPicPr>
        <p:blipFill>
          <a:blip r:embed="rId10" cstate="print"/>
          <a:stretch>
            <a:fillRect/>
          </a:stretch>
        </p:blipFill>
        <p:spPr>
          <a:xfrm>
            <a:off x="8716963" y="6430963"/>
            <a:ext cx="304800" cy="304800"/>
          </a:xfrm>
          <a:prstGeom prst="rect">
            <a:avLst/>
          </a:prstGeom>
        </p:spPr>
      </p:pic>
    </p:spTree>
    <p:custDataLst>
      <p:tags r:id="rId1"/>
    </p:custDataLst>
  </p:cSld>
  <p:clrMapOvr>
    <a:masterClrMapping/>
  </p:clrMapOvr>
  <p:transition advTm="62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smtClean="0"/>
              <a:t> </a:t>
            </a:r>
            <a:endParaRPr lang="en-US" dirty="0"/>
          </a:p>
        </p:txBody>
      </p:sp>
      <p:sp>
        <p:nvSpPr>
          <p:cNvPr id="10" name="Subtitle 9"/>
          <p:cNvSpPr>
            <a:spLocks noGrp="1"/>
          </p:cNvSpPr>
          <p:nvPr>
            <p:ph type="subTitle" idx="1"/>
          </p:nvPr>
        </p:nvSpPr>
        <p:spPr/>
        <p:txBody>
          <a:bodyPr/>
          <a:lstStyle/>
          <a:p>
            <a:r>
              <a:rPr lang="en-US" dirty="0" smtClean="0"/>
              <a:t> Real Time Labor Market Summaries</a:t>
            </a:r>
            <a:endParaRPr lang="en-US" dirty="0"/>
          </a:p>
        </p:txBody>
      </p:sp>
      <p:pic>
        <p:nvPicPr>
          <p:cNvPr id="6" name="Picture 5" descr="3-2 21.PNG"/>
          <p:cNvPicPr>
            <a:picLocks noChangeAspect="1"/>
          </p:cNvPicPr>
          <p:nvPr/>
        </p:nvPicPr>
        <p:blipFill>
          <a:blip r:embed="rId5" cstate="print"/>
          <a:stretch>
            <a:fillRect/>
          </a:stretch>
        </p:blipFill>
        <p:spPr>
          <a:xfrm>
            <a:off x="-9456" y="0"/>
            <a:ext cx="4656224" cy="5928874"/>
          </a:xfrm>
          <a:prstGeom prst="rect">
            <a:avLst/>
          </a:prstGeom>
        </p:spPr>
      </p:pic>
      <p:pic>
        <p:nvPicPr>
          <p:cNvPr id="7" name="Picture 6" descr="3-2 21-2.PNG"/>
          <p:cNvPicPr>
            <a:picLocks noChangeAspect="1"/>
          </p:cNvPicPr>
          <p:nvPr/>
        </p:nvPicPr>
        <p:blipFill>
          <a:blip r:embed="rId6" cstate="print"/>
          <a:stretch>
            <a:fillRect/>
          </a:stretch>
        </p:blipFill>
        <p:spPr>
          <a:xfrm>
            <a:off x="1389401" y="2133600"/>
            <a:ext cx="7678399" cy="2743200"/>
          </a:xfrm>
          <a:prstGeom prst="rect">
            <a:avLst/>
          </a:prstGeom>
        </p:spPr>
      </p:pic>
      <p:pic>
        <p:nvPicPr>
          <p:cNvPr id="12" name="~PP2164.WAV">
            <a:hlinkClick r:id="" action="ppaction://media"/>
          </p:cNvPr>
          <p:cNvPicPr>
            <a:picLocks noRot="1" noChangeAspect="1"/>
          </p:cNvPicPr>
          <p:nvPr>
            <a:wavAudioFile r:embed="rId2" name="~PP2164.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27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3"/>
          <p:cNvSpPr>
            <a:spLocks noGrp="1"/>
          </p:cNvSpPr>
          <p:nvPr>
            <p:ph sz="quarter" idx="1"/>
          </p:nvPr>
        </p:nvSpPr>
        <p:spPr>
          <a:xfrm>
            <a:off x="304800" y="1600200"/>
            <a:ext cx="8534400" cy="2971800"/>
          </a:xfrm>
        </p:spPr>
        <p:txBody>
          <a:bodyPr/>
          <a:lstStyle/>
          <a:p>
            <a:r>
              <a:rPr lang="en-US" sz="2400" dirty="0" smtClean="0"/>
              <a:t>Longitudinal Employer-Household Dynamics-LEHD</a:t>
            </a:r>
          </a:p>
          <a:p>
            <a:pPr lvl="1"/>
            <a:r>
              <a:rPr lang="en-US" sz="2400" dirty="0" smtClean="0"/>
              <a:t>Based on Industry Classifications – NAICS (up to 4-digit)</a:t>
            </a:r>
          </a:p>
          <a:p>
            <a:pPr lvl="1"/>
            <a:r>
              <a:rPr lang="en-US" sz="2400" dirty="0" smtClean="0"/>
              <a:t>Searchable by Geography and/or Industry</a:t>
            </a:r>
          </a:p>
          <a:p>
            <a:pPr lvl="1"/>
            <a:r>
              <a:rPr lang="en-US" sz="2400" dirty="0" smtClean="0"/>
              <a:t>Industry Employment information is inclusive of all Occupations within each Industry.</a:t>
            </a:r>
          </a:p>
        </p:txBody>
      </p:sp>
      <p:sp>
        <p:nvSpPr>
          <p:cNvPr id="27652" name="Title 2"/>
          <p:cNvSpPr>
            <a:spLocks noGrp="1"/>
          </p:cNvSpPr>
          <p:nvPr>
            <p:ph type="title"/>
          </p:nvPr>
        </p:nvSpPr>
        <p:spPr/>
        <p:txBody>
          <a:bodyPr/>
          <a:lstStyle/>
          <a:p>
            <a:r>
              <a:rPr lang="en-US" dirty="0" smtClean="0"/>
              <a:t>Where to Find—</a:t>
            </a:r>
            <a:r>
              <a:rPr lang="en-US" dirty="0" smtClean="0">
                <a:solidFill>
                  <a:schemeClr val="tx1"/>
                </a:solidFill>
              </a:rPr>
              <a:t>LEHD Data</a:t>
            </a:r>
          </a:p>
        </p:txBody>
      </p:sp>
      <p:pic>
        <p:nvPicPr>
          <p:cNvPr id="7" name="Picture 6"/>
          <p:cNvPicPr/>
          <p:nvPr/>
        </p:nvPicPr>
        <p:blipFill>
          <a:blip r:embed="rId5" cstate="print"/>
          <a:srcRect l="1763" t="29388" r="48237" b="38775"/>
          <a:stretch>
            <a:fillRect/>
          </a:stretch>
        </p:blipFill>
        <p:spPr bwMode="auto">
          <a:xfrm>
            <a:off x="2209800" y="3844925"/>
            <a:ext cx="4914900" cy="2571750"/>
          </a:xfrm>
          <a:prstGeom prst="rect">
            <a:avLst/>
          </a:prstGeom>
          <a:noFill/>
          <a:ln w="9525">
            <a:noFill/>
            <a:miter lim="800000"/>
            <a:headEnd/>
            <a:tailEnd/>
          </a:ln>
        </p:spPr>
      </p:pic>
      <p:pic>
        <p:nvPicPr>
          <p:cNvPr id="11" name="~PP1374.WAV">
            <a:hlinkClick r:id="" action="ppaction://media"/>
          </p:cNvPr>
          <p:cNvPicPr>
            <a:picLocks noRot="1" noChangeAspect="1"/>
          </p:cNvPicPr>
          <p:nvPr>
            <a:wavAudioFile r:embed="rId2" name="~PP1374.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512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Quarterly Workforce Indicators</a:t>
            </a:r>
            <a:endParaRPr lang="en-US" dirty="0"/>
          </a:p>
        </p:txBody>
      </p:sp>
      <p:sp>
        <p:nvSpPr>
          <p:cNvPr id="3" name="Content Placeholder 2"/>
          <p:cNvSpPr>
            <a:spLocks noGrp="1"/>
          </p:cNvSpPr>
          <p:nvPr>
            <p:ph sz="quarter" idx="2"/>
          </p:nvPr>
        </p:nvSpPr>
        <p:spPr>
          <a:xfrm>
            <a:off x="609600" y="2392680"/>
            <a:ext cx="3886200" cy="4236720"/>
          </a:xfrm>
          <a:ln>
            <a:solidFill>
              <a:schemeClr val="accent2"/>
            </a:solidFill>
          </a:ln>
        </p:spPr>
        <p:txBody>
          <a:bodyPr/>
          <a:lstStyle/>
          <a:p>
            <a:pPr marL="0" indent="0">
              <a:buNone/>
            </a:pPr>
            <a:r>
              <a:rPr lang="en-US" sz="2000" dirty="0" smtClean="0"/>
              <a:t>Quickly report activity by quarter or </a:t>
            </a:r>
            <a:r>
              <a:rPr lang="en-US" sz="2000" u="sng" dirty="0" smtClean="0"/>
              <a:t>change over time</a:t>
            </a:r>
            <a:r>
              <a:rPr lang="en-US" sz="2000" dirty="0" smtClean="0"/>
              <a:t> (1995 – 2012).</a:t>
            </a:r>
          </a:p>
          <a:p>
            <a:r>
              <a:rPr lang="en-US" sz="2000" dirty="0" smtClean="0"/>
              <a:t>Based on Worker Demographics:</a:t>
            </a:r>
          </a:p>
          <a:p>
            <a:pPr lvl="1"/>
            <a:r>
              <a:rPr lang="en-US" sz="1800" dirty="0" smtClean="0"/>
              <a:t>Age Group</a:t>
            </a:r>
          </a:p>
          <a:p>
            <a:pPr lvl="1"/>
            <a:r>
              <a:rPr lang="en-US" sz="1800" dirty="0" smtClean="0"/>
              <a:t>Gender</a:t>
            </a:r>
          </a:p>
          <a:p>
            <a:r>
              <a:rPr lang="en-US" sz="2000" dirty="0" smtClean="0"/>
              <a:t>Organized by Geographies:</a:t>
            </a:r>
          </a:p>
          <a:p>
            <a:pPr lvl="1"/>
            <a:r>
              <a:rPr lang="en-US" sz="1800" dirty="0" smtClean="0"/>
              <a:t>WIA</a:t>
            </a:r>
          </a:p>
          <a:p>
            <a:pPr lvl="1"/>
            <a:r>
              <a:rPr lang="en-US" sz="1800" dirty="0" smtClean="0"/>
              <a:t>Metro</a:t>
            </a:r>
          </a:p>
          <a:p>
            <a:pPr lvl="1"/>
            <a:r>
              <a:rPr lang="en-US" sz="1800" dirty="0" smtClean="0"/>
              <a:t>County</a:t>
            </a:r>
          </a:p>
          <a:p>
            <a:r>
              <a:rPr lang="en-US" sz="2000" dirty="0" smtClean="0"/>
              <a:t>Available to a 4-Digit NAICS Specificity</a:t>
            </a:r>
          </a:p>
        </p:txBody>
      </p:sp>
      <p:sp>
        <p:nvSpPr>
          <p:cNvPr id="4" name="Content Placeholder 3"/>
          <p:cNvSpPr>
            <a:spLocks noGrp="1"/>
          </p:cNvSpPr>
          <p:nvPr>
            <p:ph sz="quarter" idx="4"/>
          </p:nvPr>
        </p:nvSpPr>
        <p:spPr>
          <a:xfrm>
            <a:off x="4800600" y="2392680"/>
            <a:ext cx="3886200" cy="4236720"/>
          </a:xfrm>
          <a:ln>
            <a:solidFill>
              <a:schemeClr val="accent4"/>
            </a:solidFill>
          </a:ln>
        </p:spPr>
        <p:txBody>
          <a:bodyPr/>
          <a:lstStyle/>
          <a:p>
            <a:pPr marL="457200" indent="-457200">
              <a:buSzPct val="75000"/>
              <a:buFont typeface="+mj-lt"/>
              <a:buAutoNum type="arabicPeriod"/>
            </a:pPr>
            <a:r>
              <a:rPr lang="en-US" sz="2000" dirty="0" smtClean="0"/>
              <a:t>Total Employment</a:t>
            </a:r>
          </a:p>
          <a:p>
            <a:pPr marL="457200" indent="-457200">
              <a:buSzPct val="75000"/>
              <a:buFont typeface="+mj-lt"/>
              <a:buAutoNum type="arabicPeriod"/>
            </a:pPr>
            <a:r>
              <a:rPr lang="en-US" sz="2000" dirty="0" smtClean="0"/>
              <a:t>Net Job Flows</a:t>
            </a:r>
          </a:p>
          <a:p>
            <a:pPr marL="457200" indent="-457200">
              <a:buSzPct val="75000"/>
              <a:buFont typeface="+mj-lt"/>
              <a:buAutoNum type="arabicPeriod"/>
            </a:pPr>
            <a:r>
              <a:rPr lang="en-US" sz="2000" dirty="0" smtClean="0"/>
              <a:t>Job Creation</a:t>
            </a:r>
          </a:p>
          <a:p>
            <a:pPr marL="457200" indent="-457200">
              <a:buSzPct val="75000"/>
              <a:buFont typeface="+mj-lt"/>
              <a:buAutoNum type="arabicPeriod"/>
            </a:pPr>
            <a:r>
              <a:rPr lang="en-US" sz="2000" dirty="0" smtClean="0"/>
              <a:t>New Hires</a:t>
            </a:r>
          </a:p>
          <a:p>
            <a:pPr marL="457200" indent="-457200">
              <a:buSzPct val="75000"/>
              <a:buFont typeface="+mj-lt"/>
              <a:buAutoNum type="arabicPeriod"/>
            </a:pPr>
            <a:r>
              <a:rPr lang="en-US" sz="2000" dirty="0" smtClean="0"/>
              <a:t>Separations</a:t>
            </a:r>
          </a:p>
          <a:p>
            <a:pPr marL="457200" indent="-457200">
              <a:buSzPct val="75000"/>
              <a:buFont typeface="+mj-lt"/>
              <a:buAutoNum type="arabicPeriod"/>
            </a:pPr>
            <a:r>
              <a:rPr lang="en-US" sz="2000" dirty="0" smtClean="0"/>
              <a:t>Turnovers</a:t>
            </a:r>
          </a:p>
          <a:p>
            <a:pPr marL="457200" indent="-457200">
              <a:buSzPct val="75000"/>
              <a:buFont typeface="+mj-lt"/>
              <a:buAutoNum type="arabicPeriod"/>
            </a:pPr>
            <a:r>
              <a:rPr lang="en-US" sz="2000" dirty="0" smtClean="0"/>
              <a:t>Average Monthly Earnings</a:t>
            </a:r>
          </a:p>
          <a:p>
            <a:pPr marL="457200" indent="-457200">
              <a:buSzPct val="75000"/>
              <a:buFont typeface="+mj-lt"/>
              <a:buAutoNum type="arabicPeriod"/>
            </a:pPr>
            <a:r>
              <a:rPr lang="en-US" sz="2000" dirty="0" smtClean="0"/>
              <a:t>Average New Hire Earnings</a:t>
            </a:r>
          </a:p>
        </p:txBody>
      </p:sp>
      <p:sp>
        <p:nvSpPr>
          <p:cNvPr id="5" name="Text Placeholder 4"/>
          <p:cNvSpPr>
            <a:spLocks noGrp="1"/>
          </p:cNvSpPr>
          <p:nvPr>
            <p:ph type="body" sz="quarter" idx="1"/>
          </p:nvPr>
        </p:nvSpPr>
        <p:spPr/>
        <p:txBody>
          <a:bodyPr/>
          <a:lstStyle/>
          <a:p>
            <a:r>
              <a:rPr lang="en-US" dirty="0" smtClean="0"/>
              <a:t>Customized Searches</a:t>
            </a:r>
            <a:endParaRPr lang="en-US" dirty="0"/>
          </a:p>
        </p:txBody>
      </p:sp>
      <p:sp>
        <p:nvSpPr>
          <p:cNvPr id="6" name="Text Placeholder 5"/>
          <p:cNvSpPr>
            <a:spLocks noGrp="1"/>
          </p:cNvSpPr>
          <p:nvPr>
            <p:ph type="body" sz="quarter" idx="3"/>
          </p:nvPr>
        </p:nvSpPr>
        <p:spPr/>
        <p:txBody>
          <a:bodyPr/>
          <a:lstStyle/>
          <a:p>
            <a:r>
              <a:rPr lang="en-US" dirty="0" smtClean="0"/>
              <a:t>Workforce Indicators</a:t>
            </a:r>
            <a:endParaRPr lang="en-US" dirty="0"/>
          </a:p>
        </p:txBody>
      </p:sp>
      <p:pic>
        <p:nvPicPr>
          <p:cNvPr id="13" name="~PP1146.WAV">
            <a:hlinkClick r:id="" action="ppaction://media"/>
          </p:cNvPr>
          <p:cNvPicPr>
            <a:picLocks noRot="1" noChangeAspect="1"/>
          </p:cNvPicPr>
          <p:nvPr>
            <a:wavAudioFile r:embed="rId1" name="~PP1146.WAV"/>
          </p:nvPr>
        </p:nvPicPr>
        <p:blipFill>
          <a:blip r:embed="rId4" cstate="print"/>
          <a:stretch>
            <a:fillRect/>
          </a:stretch>
        </p:blipFill>
        <p:spPr>
          <a:xfrm>
            <a:off x="8716963" y="6430963"/>
            <a:ext cx="304800" cy="304800"/>
          </a:xfrm>
          <a:prstGeom prst="rect">
            <a:avLst/>
          </a:prstGeom>
        </p:spPr>
      </p:pic>
    </p:spTree>
  </p:cSld>
  <p:clrMapOvr>
    <a:masterClrMapping/>
  </p:clrMapOvr>
  <p:transition advTm="30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Quarterly Workforce Indicators</a:t>
            </a:r>
            <a:endParaRPr lang="en-US" dirty="0"/>
          </a:p>
        </p:txBody>
      </p:sp>
      <p:sp>
        <p:nvSpPr>
          <p:cNvPr id="4" name="Content Placeholder 3"/>
          <p:cNvSpPr>
            <a:spLocks noGrp="1"/>
          </p:cNvSpPr>
          <p:nvPr>
            <p:ph sz="quarter" idx="4"/>
          </p:nvPr>
        </p:nvSpPr>
        <p:spPr>
          <a:xfrm>
            <a:off x="679228" y="2392680"/>
            <a:ext cx="3886200" cy="4236720"/>
          </a:xfrm>
          <a:ln>
            <a:solidFill>
              <a:schemeClr val="accent4"/>
            </a:solidFill>
          </a:ln>
        </p:spPr>
        <p:txBody>
          <a:bodyPr/>
          <a:lstStyle/>
          <a:p>
            <a:pPr marL="457200" indent="-457200">
              <a:buSzPct val="75000"/>
              <a:buFont typeface="+mj-lt"/>
              <a:buAutoNum type="arabicPeriod"/>
            </a:pPr>
            <a:r>
              <a:rPr lang="en-US" sz="2200" b="1" dirty="0" smtClean="0"/>
              <a:t>Total Employment</a:t>
            </a:r>
          </a:p>
          <a:p>
            <a:pPr marL="457200" indent="-457200">
              <a:buSzPct val="75000"/>
              <a:buFont typeface="+mj-lt"/>
              <a:buAutoNum type="arabicPeriod"/>
            </a:pPr>
            <a:r>
              <a:rPr lang="en-US" sz="2000" dirty="0" smtClean="0"/>
              <a:t>Net Job Flows</a:t>
            </a:r>
          </a:p>
          <a:p>
            <a:pPr marL="457200" indent="-457200">
              <a:buSzPct val="75000"/>
              <a:buFont typeface="+mj-lt"/>
              <a:buAutoNum type="arabicPeriod"/>
            </a:pPr>
            <a:r>
              <a:rPr lang="en-US" sz="2000" dirty="0" smtClean="0"/>
              <a:t>Job Creation</a:t>
            </a:r>
          </a:p>
          <a:p>
            <a:pPr marL="457200" indent="-457200">
              <a:buSzPct val="75000"/>
              <a:buFont typeface="+mj-lt"/>
              <a:buAutoNum type="arabicPeriod"/>
            </a:pPr>
            <a:r>
              <a:rPr lang="en-US" sz="2000" dirty="0" smtClean="0"/>
              <a:t>New Hires</a:t>
            </a:r>
          </a:p>
          <a:p>
            <a:pPr marL="457200" indent="-457200">
              <a:buSzPct val="75000"/>
              <a:buFont typeface="+mj-lt"/>
              <a:buAutoNum type="arabicPeriod"/>
            </a:pPr>
            <a:r>
              <a:rPr lang="en-US" sz="2000" dirty="0" smtClean="0"/>
              <a:t>Separations</a:t>
            </a:r>
          </a:p>
          <a:p>
            <a:pPr marL="457200" indent="-457200">
              <a:buSzPct val="75000"/>
              <a:buFont typeface="+mj-lt"/>
              <a:buAutoNum type="arabicPeriod"/>
            </a:pPr>
            <a:r>
              <a:rPr lang="en-US" sz="2000" dirty="0" smtClean="0"/>
              <a:t>Turnovers</a:t>
            </a:r>
          </a:p>
          <a:p>
            <a:pPr marL="457200" indent="-457200">
              <a:buSzPct val="75000"/>
              <a:buFont typeface="+mj-lt"/>
              <a:buAutoNum type="arabicPeriod"/>
            </a:pPr>
            <a:r>
              <a:rPr lang="en-US" sz="2000" dirty="0" smtClean="0"/>
              <a:t>Average Monthly Earnings</a:t>
            </a:r>
          </a:p>
          <a:p>
            <a:pPr marL="457200" indent="-457200">
              <a:buSzPct val="75000"/>
              <a:buFont typeface="+mj-lt"/>
              <a:buAutoNum type="arabicPeriod"/>
            </a:pPr>
            <a:r>
              <a:rPr lang="en-US" sz="2000" dirty="0" smtClean="0"/>
              <a:t>Average New Hire Earnings</a:t>
            </a:r>
          </a:p>
        </p:txBody>
      </p:sp>
      <p:sp>
        <p:nvSpPr>
          <p:cNvPr id="6" name="Text Placeholder 5"/>
          <p:cNvSpPr>
            <a:spLocks noGrp="1"/>
          </p:cNvSpPr>
          <p:nvPr>
            <p:ph type="body" sz="quarter" idx="3"/>
          </p:nvPr>
        </p:nvSpPr>
        <p:spPr>
          <a:xfrm>
            <a:off x="679228" y="1752600"/>
            <a:ext cx="3886200" cy="640080"/>
          </a:xfrm>
        </p:spPr>
        <p:txBody>
          <a:bodyPr/>
          <a:lstStyle/>
          <a:p>
            <a:r>
              <a:rPr lang="en-US" dirty="0" smtClean="0"/>
              <a:t>Workforce Indicators</a:t>
            </a:r>
            <a:endParaRPr lang="en-US" dirty="0"/>
          </a:p>
        </p:txBody>
      </p:sp>
      <p:sp>
        <p:nvSpPr>
          <p:cNvPr id="8" name="Rectangle 7"/>
          <p:cNvSpPr/>
          <p:nvPr/>
        </p:nvSpPr>
        <p:spPr>
          <a:xfrm>
            <a:off x="5029200" y="2392680"/>
            <a:ext cx="3810000" cy="2331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dirty="0" smtClean="0">
                <a:solidFill>
                  <a:schemeClr val="tx1"/>
                </a:solidFill>
              </a:rPr>
              <a:t>Who is filling what jobs?</a:t>
            </a:r>
          </a:p>
          <a:p>
            <a:pPr marL="342900" indent="-342900">
              <a:buAutoNum type="arabicPeriod"/>
            </a:pPr>
            <a:r>
              <a:rPr lang="en-US" dirty="0" smtClean="0">
                <a:solidFill>
                  <a:schemeClr val="tx1"/>
                </a:solidFill>
              </a:rPr>
              <a:t>What industries are the biggest employers?</a:t>
            </a:r>
          </a:p>
          <a:p>
            <a:pPr marL="342900" indent="-342900">
              <a:buAutoNum type="arabicPeriod"/>
            </a:pPr>
            <a:r>
              <a:rPr lang="en-US" dirty="0" smtClean="0">
                <a:solidFill>
                  <a:schemeClr val="tx1"/>
                </a:solidFill>
              </a:rPr>
              <a:t>What industries employ the largest number of a particular type of worker?</a:t>
            </a:r>
            <a:endParaRPr lang="en-US" dirty="0">
              <a:solidFill>
                <a:schemeClr val="tx1"/>
              </a:solidFill>
            </a:endParaRPr>
          </a:p>
        </p:txBody>
      </p:sp>
      <p:pic>
        <p:nvPicPr>
          <p:cNvPr id="12" name="~PP1577.WAV">
            <a:hlinkClick r:id="" action="ppaction://media"/>
          </p:cNvPr>
          <p:cNvPicPr>
            <a:picLocks noRot="1" noChangeAspect="1"/>
          </p:cNvPicPr>
          <p:nvPr>
            <a:wavAudioFile r:embed="rId1" name="~PP1577.WAV"/>
          </p:nvPr>
        </p:nvPicPr>
        <p:blipFill>
          <a:blip r:embed="rId4" cstate="print"/>
          <a:stretch>
            <a:fillRect/>
          </a:stretch>
        </p:blipFill>
        <p:spPr>
          <a:xfrm>
            <a:off x="8716963" y="6430963"/>
            <a:ext cx="304800" cy="304800"/>
          </a:xfrm>
          <a:prstGeom prst="rect">
            <a:avLst/>
          </a:prstGeom>
        </p:spPr>
      </p:pic>
    </p:spTree>
  </p:cSld>
  <p:clrMapOvr>
    <a:masterClrMapping/>
  </p:clrMapOvr>
  <p:transition advTm="2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8"/>
  <p:tag name="USESECONDARYMONITOR" val="True"/>
  <p:tag name="ANSWERNOWSTYLE" val="-1"/>
  <p:tag name="RESPCOUNTERFORMAT" val="0"/>
  <p:tag name="NUMRESPONSES" val="1"/>
  <p:tag name="CHARTVALUEFORMAT" val="0%"/>
  <p:tag name="AUTOUPDATEALIASES" val="True"/>
  <p:tag name="RACEANIMATIONSPEED" val="3"/>
  <p:tag name="MAXRESPONDERS" val="5"/>
  <p:tag name="BUBBLEGROUPING" val="3"/>
  <p:tag name="CUSTOMCELLBACKCOLOR1" val="-657956"/>
  <p:tag name="USESCHEMECOLORS" val="True"/>
  <p:tag name="GRIDOPACITY" val="90"/>
  <p:tag name="GRIDPOSITION" val="1"/>
  <p:tag name="RESETCHARTS" val="True"/>
  <p:tag name="INCLUDEPPT" val="True"/>
  <p:tag name="REALTIMEBACKUP" val="False"/>
  <p:tag name="CHARTSCALE" val="True"/>
  <p:tag name="FIBINCLUDEOTHER" val="True"/>
  <p:tag name="PRRESPONSE3" val="8"/>
  <p:tag name="PRRESPONSE7" val="4"/>
  <p:tag name="SHOWFLASHWARNING" val="True"/>
  <p:tag name="SECTOMILLISECCONVERTED" val="1"/>
  <p:tag name="SAVECSVWITHSESSION" val="False"/>
  <p:tag name="COUNTDOWNSTYLE" val="-1"/>
  <p:tag name="INPUTSOURCE" val="1"/>
  <p:tag name="AUTOADVANCE" val="False"/>
  <p:tag name="RACEENDPOINTS" val="100"/>
  <p:tag name="TEAMSINLEADERBOARD" val="5"/>
  <p:tag name="DEFAULTNUMTEAMS" val="5"/>
  <p:tag name="CUSTOMCELLBACKCOLOR3" val="-268652"/>
  <p:tag name="DISPLAYDEVICEID" val="True"/>
  <p:tag name="POLLINGCYCLE" val="2"/>
  <p:tag name="MULTIRESPDIVISOR" val="1"/>
  <p:tag name="INCORRECTPOINTVALUE" val="0"/>
  <p:tag name="ADVANCEDSETTINGSVIEW" val="True"/>
  <p:tag name="PRRESPONSE1" val="10"/>
  <p:tag name="PRRESPONSE6" val="5"/>
  <p:tag name="ALWAYSOPENPOLL" val="False"/>
  <p:tag name="SHOWBARVISIBLE" val="True"/>
  <p:tag name="ANSWERNOWTEXT" val="Answer Now"/>
  <p:tag name="ALLOWDUPLICATES" val="False"/>
  <p:tag name="ROTATIONINTERVAL" val="2"/>
  <p:tag name="PARTICIPANTSINLEADERBOARD" val="5"/>
  <p:tag name="CUSTOMGRIDBACKCOLOR" val="-2830136"/>
  <p:tag name="DISPLAYNAME" val="True"/>
  <p:tag name="GRIDSIZE" val="{Width=800, Height=600}"/>
  <p:tag name="PARTLISTDEFAULT" val="1"/>
  <p:tag name="ZEROBASED" val="False"/>
  <p:tag name="FIBDISPLAYKEYWORDS" val="True"/>
  <p:tag name="PRRESPONSE8" val="3"/>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Using Economic and Workforce Data to Drive Economic Recovery and Reemployment Strategy &amp;quot;&quot;/&gt;&lt;property id=&quot;20307&quot; value=&quot;256&quot;/&gt;&lt;/object&gt;&lt;object type=&quot;3&quot; unique_id=&quot;10005&quot;&gt;&lt;property id=&quot;20148&quot; value=&quot;5&quot;/&gt;&lt;property id=&quot;20300&quot; value=&quot;Slide 2 - &amp;quot;Webinar Platform: Participant View&amp;quot;&quot;/&gt;&lt;property id=&quot;20307&quot; value=&quot;318&quot;/&gt;&lt;/object&gt;&lt;object type=&quot;3&quot; unique_id=&quot;10006&quot;&gt;&lt;property id=&quot;20148&quot; value=&quot;5&quot;/&gt;&lt;property id=&quot;20300&quot; value=&quot;Slide 3 - &amp;quot;Submitting Questions&amp;quot;&quot;/&gt;&lt;property id=&quot;20307&quot; value=&quot;319&quot;/&gt;&lt;/object&gt;&lt;object type=&quot;3&quot; unique_id=&quot;10007&quot;&gt;&lt;property id=&quot;20148&quot; value=&quot;5&quot;/&gt;&lt;property id=&quot;20300&quot; value=&quot;Slide 4&quot;/&gt;&lt;property id=&quot;20307&quot; value=&quot;320&quot;/&gt;&lt;/object&gt;&lt;object type=&quot;3&quot; unique_id=&quot;10008&quot;&gt;&lt;property id=&quot;20148&quot; value=&quot;5&quot;/&gt;&lt;property id=&quot;20300&quot; value=&quot;Slide 5&quot;/&gt;&lt;property id=&quot;20307&quot; value=&quot;321&quot;/&gt;&lt;/object&gt;&lt;object type=&quot;3&quot; unique_id=&quot;10009&quot;&gt;&lt;property id=&quot;20148&quot; value=&quot;5&quot;/&gt;&lt;property id=&quot;20300&quot; value=&quot;Slide 6 - &amp;quot;How to Participate in Polls&amp;quot;&quot;/&gt;&lt;property id=&quot;20307&quot; value=&quot;322&quot;/&gt;&lt;/object&gt;&lt;object type=&quot;3&quot; unique_id=&quot;10010&quot;&gt;&lt;property id=&quot;20148&quot; value=&quot;5&quot;/&gt;&lt;property id=&quot;20300&quot; value=&quot;Slide 7 - &amp;quot;Access to Webinar Resources&amp;quot;&quot;/&gt;&lt;property id=&quot;20307&quot; value=&quot;323&quot;/&gt;&lt;/object&gt;&lt;object type=&quot;3&quot; unique_id=&quot;10012&quot;&gt;&lt;property id=&quot;20148&quot; value=&quot;5&quot;/&gt;&lt;property id=&quot;20300&quot; value=&quot;Slide 9 - &amp;quot;Reported Innovations for Data in Strategy&amp;quot;&quot;/&gt;&lt;property id=&quot;20307&quot; value=&quot;325&quot;/&gt;&lt;/object&gt;&lt;object type=&quot;3&quot; unique_id=&quot;10013&quot;&gt;&lt;property id=&quot;20148&quot; value=&quot;5&quot;/&gt;&lt;property id=&quot;20300&quot; value=&quot;Slide 10 - &amp;quot;Objectives for the lesson&amp;quot;&quot;/&gt;&lt;property id=&quot;20307&quot; value=&quot;258&quot;/&gt;&lt;/object&gt;&lt;object type=&quot;3&quot; unique_id=&quot;10014&quot;&gt;&lt;property id=&quot;20148&quot; value=&quot;5&quot;/&gt;&lt;property id=&quot;20300&quot; value=&quot;Slide 11 - &amp;quot;Vision Importance Worksheet &amp;quot;&quot;/&gt;&lt;property id=&quot;20307&quot; value=&quot;264&quot;/&gt;&lt;/object&gt;&lt;object type=&quot;3&quot; unique_id=&quot;10015&quot;&gt;&lt;property id=&quot;20148&quot; value=&quot;5&quot;/&gt;&lt;property id=&quot;20300&quot; value=&quot;Slide 12 - &amp;quot;A New Approach for a New Economy&amp;quot;&quot;/&gt;&lt;property id=&quot;20307&quot; value=&quot;266&quot;/&gt;&lt;/object&gt;&lt;object type=&quot;3&quot; unique_id=&quot;10016&quot;&gt;&lt;property id=&quot;20148&quot; value=&quot;5&quot;/&gt;&lt;property id=&quot;20300&quot; value=&quot;Slide 13 - &amp;quot;A New Approach for a New Economy&amp;quot;&quot;/&gt;&lt;property id=&quot;20307&quot; value=&quot;267&quot;/&gt;&lt;/object&gt;&lt;object type=&quot;3&quot; unique_id=&quot;10017&quot;&gt;&lt;property id=&quot;20148&quot; value=&quot;5&quot;/&gt;&lt;property id=&quot;20300&quot; value=&quot;Slide 14 - &amp;quot;Strategic Value of All Data&amp;#x0D;&amp;#x0A;&amp;quot;&quot;/&gt;&lt;property id=&quot;20307&quot; value=&quot;269&quot;/&gt;&lt;/object&gt;&lt;object type=&quot;3&quot; unique_id=&quot;10018&quot;&gt;&lt;property id=&quot;20148&quot; value=&quot;5&quot;/&gt;&lt;property id=&quot;20300&quot; value=&quot;Slide 15 - &amp;quot;Strategic Value of All Data&amp;#x0D;&amp;#x0A;&amp;quot;&quot;/&gt;&lt;property id=&quot;20307&quot; value=&quot;270&quot;/&gt;&lt;/object&gt;&lt;object type=&quot;3&quot; unique_id=&quot;10019&quot;&gt;&lt;property id=&quot;20148&quot; value=&quot;5&quot;/&gt;&lt;property id=&quot;20300&quot; value=&quot;Slide 16 - &amp;quot;Strategic Value of All Data&amp;#x0D;&amp;#x0A;&amp;quot;&quot;/&gt;&lt;property id=&quot;20307&quot; value=&quot;291&quot;/&gt;&lt;/object&gt;&lt;object type=&quot;3&quot; unique_id=&quot;10020&quot;&gt;&lt;property id=&quot;20148&quot; value=&quot;5&quot;/&gt;&lt;property id=&quot;20300&quot; value=&quot;Slide 17 - &amp;quot;Strategic Value of All Data&amp;#x0D;&amp;#x0A;&amp;quot;&quot;/&gt;&lt;property id=&quot;20307&quot; value=&quot;306&quot;/&gt;&lt;/object&gt;&lt;object type=&quot;3&quot; unique_id=&quot;10021&quot;&gt;&lt;property id=&quot;20148&quot; value=&quot;5&quot;/&gt;&lt;property id=&quot;20300&quot; value=&quot;Slide 18 - &amp;quot;Strategic Value of All Data&amp;#x0D;&amp;#x0A;&amp;quot;&quot;/&gt;&lt;property id=&quot;20307&quot; value=&quot;302&quot;/&gt;&lt;/object&gt;&lt;object type=&quot;3&quot; unique_id=&quot;10022&quot;&gt;&lt;property id=&quot;20148&quot; value=&quot;5&quot;/&gt;&lt;property id=&quot;20300&quot; value=&quot;Slide 19 - &amp;quot;Strategic Value of All Data&amp;#x0D;&amp;#x0A;&amp;quot;&quot;/&gt;&lt;property id=&quot;20307&quot; value=&quot;307&quot;/&gt;&lt;/object&gt;&lt;object type=&quot;3&quot; unique_id=&quot;10023&quot;&gt;&lt;property id=&quot;20148&quot; value=&quot;5&quot;/&gt;&lt;property id=&quot;20300&quot; value=&quot;Slide 20 - &amp;quot;Strategic Value of All Data&amp;#x0D;&amp;#x0A;&amp;quot;&quot;/&gt;&lt;property id=&quot;20307&quot; value=&quot;308&quot;/&gt;&lt;/object&gt;&lt;object type=&quot;3&quot; unique_id=&quot;10024&quot;&gt;&lt;property id=&quot;20148&quot; value=&quot;5&quot;/&gt;&lt;property id=&quot;20300&quot; value=&quot;Slide 21 - &amp;quot;Data for Decision Makers&amp;#x0D;&amp;#x0A;&amp;quot;&quot;/&gt;&lt;property id=&quot;20307&quot; value=&quot;271&quot;/&gt;&lt;/object&gt;&lt;object type=&quot;3&quot; unique_id=&quot;10025&quot;&gt;&lt;property id=&quot;20148&quot; value=&quot;5&quot;/&gt;&lt;property id=&quot;20300&quot; value=&quot;Slide 22 - &amp;quot;Data for Decision Makers&amp;#x0D;&amp;#x0A;&amp;quot;&quot;/&gt;&lt;property id=&quot;20307&quot; value=&quot;272&quot;/&gt;&lt;/object&gt;&lt;object type=&quot;3&quot; unique_id=&quot;10027&quot;&gt;&lt;property id=&quot;20148&quot; value=&quot;5&quot;/&gt;&lt;property id=&quot;20300&quot; value=&quot;Slide 24 - &amp;quot;Exercise: Data vs. the Big Picture&amp;#x0D;&amp;#x0A;&amp;quot;&quot;/&gt;&lt;property id=&quot;20307&quot; value=&quot;317&quot;/&gt;&lt;/object&gt;&lt;object type=&quot;3&quot; unique_id=&quot;10028&quot;&gt;&lt;property id=&quot;20148&quot; value=&quot;5&quot;/&gt;&lt;property id=&quot;20300&quot; value=&quot;Slide 25 - &amp;quot;Exercise: Data vs. the Big Picture&amp;#x0D;&amp;#x0A;&amp;quot;&quot;/&gt;&lt;property id=&quot;20307&quot; value=&quot;299&quot;/&gt;&lt;/object&gt;&lt;object type=&quot;3&quot; unique_id=&quot;10029&quot;&gt;&lt;property id=&quot;20148&quot; value=&quot;5&quot;/&gt;&lt;property id=&quot;20300&quot; value=&quot;Slide 26 - &amp;quot;Exercise: Data vs. the Big Picture&amp;#x0D;&amp;#x0A;&amp;quot;&quot;/&gt;&lt;property id=&quot;20307&quot; value=&quot;309&quot;/&gt;&lt;/object&gt;&lt;object type=&quot;3&quot; unique_id=&quot;10030&quot;&gt;&lt;property id=&quot;20148&quot; value=&quot;5&quot;/&gt;&lt;property id=&quot;20300&quot; value=&quot;Slide 27 - &amp;quot;Exercise: Data vs. the Big Picture&amp;#x0D;&amp;#x0A;&amp;quot;&quot;/&gt;&lt;property id=&quot;20307&quot; value=&quot;301&quot;/&gt;&lt;/object&gt;&lt;object type=&quot;3&quot; unique_id=&quot;10031&quot;&gt;&lt;property id=&quot;20148&quot; value=&quot;5&quot;/&gt;&lt;property id=&quot;20300&quot; value=&quot;Slide 28 - &amp;quot;Exercise: Data vs. the Big Picture&amp;#x0D;&amp;#x0A;&amp;quot;&quot;/&gt;&lt;property id=&quot;20307&quot; value=&quot;310&quot;/&gt;&lt;/object&gt;&lt;object type=&quot;3&quot; unique_id=&quot;10032&quot;&gt;&lt;property id=&quot;20148&quot; value=&quot;5&quot;/&gt;&lt;property id=&quot;20300&quot; value=&quot;Slide 29 - &amp;quot;Exercise: Data vs. the Big Picture&amp;#x0D;&amp;#x0A;&amp;quot;&quot;/&gt;&lt;property id=&quot;20307&quot; value=&quot;313&quot;/&gt;&lt;/object&gt;&lt;object type=&quot;3&quot; unique_id=&quot;10033&quot;&gt;&lt;property id=&quot;20148&quot; value=&quot;5&quot;/&gt;&lt;property id=&quot;20300&quot; value=&quot;Slide 30 - &amp;quot;Exercise: Data vs. the Big Picture&amp;#x0D;&amp;#x0A;&amp;quot;&quot;/&gt;&lt;property id=&quot;20307&quot; value=&quot;311&quot;/&gt;&lt;/object&gt;&lt;object type=&quot;3&quot; unique_id=&quot;10034&quot;&gt;&lt;property id=&quot;20148&quot; value=&quot;5&quot;/&gt;&lt;property id=&quot;20300&quot; value=&quot;Slide 31 - &amp;quot;Exercise: Data vs. the Big Picture&amp;#x0D;&amp;#x0A;&amp;quot;&quot;/&gt;&lt;property id=&quot;20307&quot; value=&quot;316&quot;/&gt;&lt;/object&gt;&lt;object type=&quot;3&quot; unique_id=&quot;10035&quot;&gt;&lt;property id=&quot;20148&quot; value=&quot;5&quot;/&gt;&lt;property id=&quot;20300&quot; value=&quot;Slide 32 - &amp;quot;Exercise: Data vs. the Big Picture&amp;#x0D;&amp;#x0A;&amp;quot;&quot;/&gt;&lt;property id=&quot;20307&quot; value=&quot;315&quot;/&gt;&lt;/object&gt;&lt;object type=&quot;3&quot; unique_id=&quot;10036&quot;&gt;&lt;property id=&quot;20148&quot; value=&quot;5&quot;/&gt;&lt;property id=&quot;20300&quot; value=&quot;Slide 33&quot;/&gt;&lt;property id=&quot;20307&quot; value=&quot;282&quot;/&gt;&lt;/object&gt;&lt;object type=&quot;3&quot; unique_id=&quot;10037&quot;&gt;&lt;property id=&quot;20148&quot; value=&quot;5&quot;/&gt;&lt;property id=&quot;20300&quot; value=&quot;Slide 34&quot;/&gt;&lt;property id=&quot;20307&quot; value=&quot;300&quot;/&gt;&lt;/object&gt;&lt;object type=&quot;3&quot; unique_id=&quot;10038&quot;&gt;&lt;property id=&quot;20148&quot; value=&quot;5&quot;/&gt;&lt;property id=&quot;20300&quot; value=&quot;Slide 35&quot;/&gt;&lt;property id=&quot;20307&quot; value=&quot;286&quot;/&gt;&lt;/object&gt;&lt;object type=&quot;3&quot; unique_id=&quot;10039&quot;&gt;&lt;property id=&quot;20148&quot; value=&quot;5&quot;/&gt;&lt;property id=&quot;20300&quot; value=&quot;Slide 36&quot;/&gt;&lt;property id=&quot;20307&quot; value=&quot;287&quot;/&gt;&lt;/object&gt;&lt;object type=&quot;3&quot; unique_id=&quot;10040&quot;&gt;&lt;property id=&quot;20148&quot; value=&quot;5&quot;/&gt;&lt;property id=&quot;20300&quot; value=&quot;Slide 37&quot;/&gt;&lt;property id=&quot;20307&quot; value=&quot;289&quot;/&gt;&lt;/object&gt;&lt;object type=&quot;3&quot; unique_id=&quot;10041&quot;&gt;&lt;property id=&quot;20148&quot; value=&quot;5&quot;/&gt;&lt;property id=&quot;20300&quot; value=&quot;Slide 38&quot;/&gt;&lt;property id=&quot;20307&quot; value=&quot;290&quot;/&gt;&lt;/object&gt;&lt;object type=&quot;3&quot; unique_id=&quot;10362&quot;&gt;&lt;property id=&quot;20148&quot; value=&quot;5&quot;/&gt;&lt;property id=&quot;20300&quot; value=&quot;Slide 8 - &amp;quot;Introductions&amp;quot;&quot;/&gt;&lt;property id=&quot;20307&quot; value=&quot;326&quot;/&gt;&lt;/object&gt;&lt;object type=&quot;3&quot; unique_id=&quot;10363&quot;&gt;&lt;property id=&quot;20148&quot; value=&quot;5&quot;/&gt;&lt;property id=&quot;20300&quot; value=&quot;Slide 23 - &amp;quot;Exercise: Data vs. the Big Picture&amp;#x0D;&amp;#x0A;&amp;quot;&quot;/&gt;&lt;property id=&quot;20307&quot; value=&quot;327&quot;/&gt;&lt;/object&gt;&lt;/object&gt;&lt;/object&gt;&lt;/database&gt;"/>
  <p:tag name="BULLETTYPE" val="3"/>
  <p:tag name="BACKUPSESSIONS" val="True"/>
  <p:tag name="RACERSMAXDISPLAYED" val="5"/>
  <p:tag name="BUBBLEVALUEFORMAT" val="0.0"/>
  <p:tag name="DISPLAYDEVICENUMBER" val="True"/>
  <p:tag name="CHARTLABELS" val="1"/>
  <p:tag name="REALTIMEBACKUPPATH" val="(None)"/>
  <p:tag name="PRRESPONSE2" val="9"/>
  <p:tag name="PRRESPONSE10" val="1"/>
  <p:tag name="CSVFORMAT" val="4"/>
  <p:tag name="BACKUPMAINTENANCE" val="7"/>
  <p:tag name="BUBBLENAMEVISIBLE" val="True"/>
  <p:tag name="CUSTOMCELLBACKCOLOR4" val="-8355712"/>
  <p:tag name="INCLUDENONRESPONDERS" val="False"/>
  <p:tag name="FIBDISPLAYRESULTS" val="True"/>
  <p:tag name="PRRESPONSE9" val="2"/>
  <p:tag name="RESPCOUNTERSTYLE" val="-1"/>
  <p:tag name="STDCHART" val="1"/>
  <p:tag name="CUSTOMCELLBACKCOLOR2" val="-13395457"/>
  <p:tag name="ALLOWUSERFEEDBACK" val="True"/>
  <p:tag name="PRRESPONSE4" val="7"/>
  <p:tag name="EXPANDSHOWBAR" val="True"/>
  <p:tag name="SKIPREMAININGRACESLIDES" val="True"/>
  <p:tag name="AUTOSIZEGRID" val="True"/>
  <p:tag name="FIBNUMRESULTS" val="5"/>
  <p:tag name="RESPTABLESTYLE" val="-1"/>
  <p:tag name="CUSTOMCELLFORECOLOR" val="-16777216"/>
  <p:tag name="AUTOADJUSTPARTRANGE" val="True"/>
  <p:tag name="COUNTDOWNSECONDS" val="10"/>
  <p:tag name="CHARTCOLORS" val="0"/>
  <p:tag name="POWERPOINTVERSION" val="12.0"/>
  <p:tag name="CORRECTPOINTVALUE" val="1"/>
  <p:tag name="BUBBLESIZEVISIBLE" val="True"/>
  <p:tag name="REVIEWONLY" val="False"/>
  <p:tag name="GRIDROTATIONINTERVAL" val="2"/>
  <p:tag name="MMPROD_NEXTUNIQUEID" val="10009"/>
  <p:tag name="PRRESPONSE5" val="6"/>
  <p:tag name="DELIMITERS" val="3.1"/>
  <p:tag name="TPFULLVERSION" val="4.2.3.231"/>
</p:tagLst>
</file>

<file path=ppt/tags/tag10.xml><?xml version="1.0" encoding="utf-8"?>
<p:tagLst xmlns:a="http://schemas.openxmlformats.org/drawingml/2006/main" xmlns:r="http://schemas.openxmlformats.org/officeDocument/2006/relationships" xmlns:p="http://schemas.openxmlformats.org/presentationml/2006/main">
  <p:tag name="TIMING" val="|11.5|1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TIMING" val="|25.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TIMING" val="|6.3|4.9"/>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TIMING" val="|17.2"/>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TIMING" val="|8.2|4.3|4.2"/>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TIMING" val="|32.9"/>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RIC">
  <a:themeElements>
    <a:clrScheme name="MERIC">
      <a:dk1>
        <a:sysClr val="windowText" lastClr="000000"/>
      </a:dk1>
      <a:lt1>
        <a:sysClr val="window" lastClr="FFFFFF"/>
      </a:lt1>
      <a:dk2>
        <a:srgbClr val="4DB3D0"/>
      </a:dk2>
      <a:lt2>
        <a:srgbClr val="EEECE1"/>
      </a:lt2>
      <a:accent1>
        <a:srgbClr val="FCB333"/>
      </a:accent1>
      <a:accent2>
        <a:srgbClr val="E4701E"/>
      </a:accent2>
      <a:accent3>
        <a:srgbClr val="C1D72E"/>
      </a:accent3>
      <a:accent4>
        <a:srgbClr val="6EB43F"/>
      </a:accent4>
      <a:accent5>
        <a:srgbClr val="89D4DF"/>
      </a:accent5>
      <a:accent6>
        <a:srgbClr val="4DB3D0"/>
      </a:accent6>
      <a:hlink>
        <a:srgbClr val="0F243E"/>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RIC">
    <a:dk1>
      <a:sysClr val="windowText" lastClr="000000"/>
    </a:dk1>
    <a:lt1>
      <a:sysClr val="window" lastClr="FFFFFF"/>
    </a:lt1>
    <a:dk2>
      <a:srgbClr val="4DB3D0"/>
    </a:dk2>
    <a:lt2>
      <a:srgbClr val="EEECE1"/>
    </a:lt2>
    <a:accent1>
      <a:srgbClr val="FCB333"/>
    </a:accent1>
    <a:accent2>
      <a:srgbClr val="E4701E"/>
    </a:accent2>
    <a:accent3>
      <a:srgbClr val="C1D72E"/>
    </a:accent3>
    <a:accent4>
      <a:srgbClr val="6EB43F"/>
    </a:accent4>
    <a:accent5>
      <a:srgbClr val="89D4DF"/>
    </a:accent5>
    <a:accent6>
      <a:srgbClr val="4DB3D0"/>
    </a:accent6>
    <a:hlink>
      <a:srgbClr val="0F243E"/>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MERIC</Template>
  <TotalTime>14684</TotalTime>
  <Words>4174</Words>
  <Application>Microsoft Office PowerPoint</Application>
  <PresentationFormat>On-screen Show (4:3)</PresentationFormat>
  <Paragraphs>480</Paragraphs>
  <Slides>29</Slides>
  <Notes>28</Notes>
  <HiddenSlides>0</HiddenSlides>
  <MMClips>29</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MERIC</vt:lpstr>
      <vt:lpstr>Module 3: Lesson 1 LMI and Strategic Planning</vt:lpstr>
      <vt:lpstr>Today’s Lesson</vt:lpstr>
      <vt:lpstr>What’s In It For Me?</vt:lpstr>
      <vt:lpstr>Strategic Planning</vt:lpstr>
      <vt:lpstr>Slide 5</vt:lpstr>
      <vt:lpstr> </vt:lpstr>
      <vt:lpstr>Where to Find—LEHD Data</vt:lpstr>
      <vt:lpstr>LED Quarterly Workforce Indicators</vt:lpstr>
      <vt:lpstr>LED Quarterly Workforce Indicators</vt:lpstr>
      <vt:lpstr>LED Quarterly Workforce Indicators</vt:lpstr>
      <vt:lpstr>LED Quarterly Workforce Indicators</vt:lpstr>
      <vt:lpstr>LED Quarterly Workforce Indicators</vt:lpstr>
      <vt:lpstr>LED Quarterly Workforce Indicators</vt:lpstr>
      <vt:lpstr>LEHD Data by Industry</vt:lpstr>
      <vt:lpstr>LEHD Data by Industry</vt:lpstr>
      <vt:lpstr>LEHD Data by Industry</vt:lpstr>
      <vt:lpstr>LEHD Data by Industry</vt:lpstr>
      <vt:lpstr>LEHD Quick Find Comparisons</vt:lpstr>
      <vt:lpstr>LED Industry Focus</vt:lpstr>
      <vt:lpstr>Case Study</vt:lpstr>
      <vt:lpstr>Current Conditions/Trend Analysis</vt:lpstr>
      <vt:lpstr>Focused Industry Look</vt:lpstr>
      <vt:lpstr>Current Conditions/Trend Analysis</vt:lpstr>
      <vt:lpstr>Trend Analysis – Industry</vt:lpstr>
      <vt:lpstr>Target Industry Briefs– LQ</vt:lpstr>
      <vt:lpstr>State Employment Projections</vt:lpstr>
      <vt:lpstr>Module 3 – Lesson 1 Complete</vt:lpstr>
      <vt:lpstr>Thank you for your participation!</vt:lpstr>
      <vt:lpstr>Please take a moment to complete this survey, which is available online at the link below.  Your input will assist us in making these webinars more effective and successful as we continue to make further improvements.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Ruth Ellen Heaton</dc:creator>
  <cp:lastModifiedBy>mary.schillig</cp:lastModifiedBy>
  <cp:revision>974</cp:revision>
  <dcterms:created xsi:type="dcterms:W3CDTF">2009-06-27T13:52:53Z</dcterms:created>
  <dcterms:modified xsi:type="dcterms:W3CDTF">2013-12-30T17:25:53Z</dcterms:modified>
</cp:coreProperties>
</file>